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256" r:id="rId2"/>
    <p:sldId id="557" r:id="rId3"/>
    <p:sldId id="558" r:id="rId4"/>
    <p:sldId id="570" r:id="rId5"/>
    <p:sldId id="571" r:id="rId6"/>
    <p:sldId id="573" r:id="rId7"/>
    <p:sldId id="572" r:id="rId8"/>
    <p:sldId id="577" r:id="rId9"/>
    <p:sldId id="576" r:id="rId10"/>
    <p:sldId id="564" r:id="rId11"/>
    <p:sldId id="565" r:id="rId12"/>
    <p:sldId id="566" r:id="rId13"/>
    <p:sldId id="567" r:id="rId14"/>
    <p:sldId id="568" r:id="rId15"/>
    <p:sldId id="569" r:id="rId16"/>
    <p:sldId id="466" r:id="rId17"/>
    <p:sldId id="467" r:id="rId18"/>
    <p:sldId id="468" r:id="rId19"/>
    <p:sldId id="469" r:id="rId20"/>
    <p:sldId id="470" r:id="rId21"/>
    <p:sldId id="471" r:id="rId22"/>
    <p:sldId id="472" r:id="rId23"/>
    <p:sldId id="473" r:id="rId24"/>
    <p:sldId id="474" r:id="rId25"/>
    <p:sldId id="475" r:id="rId26"/>
    <p:sldId id="477" r:id="rId27"/>
    <p:sldId id="478" r:id="rId28"/>
    <p:sldId id="479" r:id="rId29"/>
    <p:sldId id="480" r:id="rId30"/>
    <p:sldId id="515" r:id="rId31"/>
    <p:sldId id="516" r:id="rId32"/>
    <p:sldId id="517" r:id="rId33"/>
    <p:sldId id="518" r:id="rId34"/>
  </p:sldIdLst>
  <p:sldSz cx="9144000" cy="6858000" type="screen4x3"/>
  <p:notesSz cx="7099300" cy="10234613"/>
  <p:defaultTextStyle>
    <a:defPPr>
      <a:defRPr lang="zh-CN"/>
    </a:defPPr>
    <a:lvl1pPr algn="l" rtl="0" fontAlgn="base">
      <a:spcBef>
        <a:spcPct val="5000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4A206A"/>
    <a:srgbClr val="000099"/>
    <a:srgbClr val="FF0000"/>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9" autoAdjust="0"/>
    <p:restoredTop sz="94646" autoAdjust="0"/>
  </p:normalViewPr>
  <p:slideViewPr>
    <p:cSldViewPr>
      <p:cViewPr varScale="1">
        <p:scale>
          <a:sx n="109" d="100"/>
          <a:sy n="109" d="100"/>
        </p:scale>
        <p:origin x="584" y="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6" d="100"/>
          <a:sy n="56" d="100"/>
        </p:scale>
        <p:origin x="-1854" y="-90"/>
      </p:cViewPr>
      <p:guideLst>
        <p:guide orient="horz" pos="3224"/>
        <p:guide pos="223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79.wmf"/><Relationship Id="rId3" Type="http://schemas.openxmlformats.org/officeDocument/2006/relationships/image" Target="../media/image74.wmf"/><Relationship Id="rId7" Type="http://schemas.openxmlformats.org/officeDocument/2006/relationships/image" Target="../media/image78.wmf"/><Relationship Id="rId2" Type="http://schemas.openxmlformats.org/officeDocument/2006/relationships/image" Target="../media/image73.wmf"/><Relationship Id="rId1" Type="http://schemas.openxmlformats.org/officeDocument/2006/relationships/image" Target="../media/image72.wmf"/><Relationship Id="rId6" Type="http://schemas.openxmlformats.org/officeDocument/2006/relationships/image" Target="../media/image77.wmf"/><Relationship Id="rId5" Type="http://schemas.openxmlformats.org/officeDocument/2006/relationships/image" Target="../media/image76.wmf"/><Relationship Id="rId4" Type="http://schemas.openxmlformats.org/officeDocument/2006/relationships/image" Target="../media/image75.wmf"/><Relationship Id="rId9" Type="http://schemas.openxmlformats.org/officeDocument/2006/relationships/image" Target="../media/image80.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88.wmf"/><Relationship Id="rId7" Type="http://schemas.openxmlformats.org/officeDocument/2006/relationships/image" Target="../media/image92.wmf"/><Relationship Id="rId2" Type="http://schemas.openxmlformats.org/officeDocument/2006/relationships/image" Target="../media/image87.wmf"/><Relationship Id="rId1" Type="http://schemas.openxmlformats.org/officeDocument/2006/relationships/image" Target="../media/image86.wmf"/><Relationship Id="rId6" Type="http://schemas.openxmlformats.org/officeDocument/2006/relationships/image" Target="../media/image91.wmf"/><Relationship Id="rId5" Type="http://schemas.openxmlformats.org/officeDocument/2006/relationships/image" Target="../media/image90.wmf"/><Relationship Id="rId4" Type="http://schemas.openxmlformats.org/officeDocument/2006/relationships/image" Target="../media/image8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 Id="rId4" Type="http://schemas.openxmlformats.org/officeDocument/2006/relationships/image" Target="../media/image25.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image" Target="../media/image29.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 Id="rId4" Type="http://schemas.openxmlformats.org/officeDocument/2006/relationships/image" Target="../media/image41.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image" Target="../media/image56.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 Id="rId5" Type="http://schemas.openxmlformats.org/officeDocument/2006/relationships/image" Target="../media/image63.wmf"/><Relationship Id="rId4" Type="http://schemas.openxmlformats.org/officeDocument/2006/relationships/image" Target="../media/image62.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66.wmf"/><Relationship Id="rId4" Type="http://schemas.openxmlformats.org/officeDocument/2006/relationships/image" Target="../media/image6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a:spcBef>
                <a:spcPct val="0"/>
              </a:spcBef>
              <a:defRPr sz="1300">
                <a:latin typeface="Arial" charset="0"/>
                <a:ea typeface="宋体" pitchFamily="2" charset="-122"/>
              </a:defRPr>
            </a:lvl1pPr>
          </a:lstStyle>
          <a:p>
            <a:pPr>
              <a:defRPr/>
            </a:pPr>
            <a:endParaRPr lang="en-US" altLang="zh-CN"/>
          </a:p>
        </p:txBody>
      </p:sp>
      <p:sp>
        <p:nvSpPr>
          <p:cNvPr id="4505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a:spcBef>
                <a:spcPct val="0"/>
              </a:spcBef>
              <a:defRPr sz="1300">
                <a:latin typeface="Arial" charset="0"/>
                <a:ea typeface="宋体" pitchFamily="2" charset="-122"/>
              </a:defRPr>
            </a:lvl1pPr>
          </a:lstStyle>
          <a:p>
            <a:pPr>
              <a:defRPr/>
            </a:pPr>
            <a:endParaRPr lang="en-US" altLang="zh-CN"/>
          </a:p>
        </p:txBody>
      </p:sp>
      <p:sp>
        <p:nvSpPr>
          <p:cNvPr id="4506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a:spcBef>
                <a:spcPct val="0"/>
              </a:spcBef>
              <a:defRPr sz="1300">
                <a:latin typeface="Arial" charset="0"/>
                <a:ea typeface="宋体" pitchFamily="2" charset="-122"/>
              </a:defRPr>
            </a:lvl1pPr>
          </a:lstStyle>
          <a:p>
            <a:pPr>
              <a:defRPr/>
            </a:pPr>
            <a:endParaRPr lang="en-US" altLang="zh-CN"/>
          </a:p>
        </p:txBody>
      </p:sp>
      <p:sp>
        <p:nvSpPr>
          <p:cNvPr id="4506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a:spcBef>
                <a:spcPct val="0"/>
              </a:spcBef>
              <a:defRPr sz="1300"/>
            </a:lvl1pPr>
          </a:lstStyle>
          <a:p>
            <a:fld id="{2B054EFF-C139-451C-9355-6BE1C6B1AB12}" type="slidenum">
              <a:rPr lang="en-US" altLang="zh-CN"/>
              <a:pPr/>
              <a:t>‹#›</a:t>
            </a:fld>
            <a:endParaRPr lang="en-US" altLang="zh-CN"/>
          </a:p>
        </p:txBody>
      </p:sp>
    </p:spTree>
    <p:extLst>
      <p:ext uri="{BB962C8B-B14F-4D97-AF65-F5344CB8AC3E}">
        <p14:creationId xmlns:p14="http://schemas.microsoft.com/office/powerpoint/2010/main" val="276626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1175"/>
          </a:xfrm>
          <a:prstGeom prst="rect">
            <a:avLst/>
          </a:prstGeom>
        </p:spPr>
        <p:txBody>
          <a:bodyPr vert="horz" lIns="91440" tIns="45720" rIns="91440" bIns="45720" rtlCol="0"/>
          <a:lstStyle>
            <a:lvl1pPr algn="l">
              <a:spcBef>
                <a:spcPct val="0"/>
              </a:spcBef>
              <a:defRPr sz="1200">
                <a:latin typeface="Arial" charset="0"/>
                <a:ea typeface="宋体" pitchFamily="2" charset="-122"/>
              </a:defRPr>
            </a:lvl1pPr>
          </a:lstStyle>
          <a:p>
            <a:pPr>
              <a:defRPr/>
            </a:pPr>
            <a:endParaRPr lang="zh-CN" altLang="en-US"/>
          </a:p>
        </p:txBody>
      </p:sp>
      <p:sp>
        <p:nvSpPr>
          <p:cNvPr id="3" name="日期占位符 2"/>
          <p:cNvSpPr>
            <a:spLocks noGrp="1"/>
          </p:cNvSpPr>
          <p:nvPr>
            <p:ph type="dt" idx="1"/>
          </p:nvPr>
        </p:nvSpPr>
        <p:spPr>
          <a:xfrm>
            <a:off x="4021138" y="0"/>
            <a:ext cx="3076575" cy="511175"/>
          </a:xfrm>
          <a:prstGeom prst="rect">
            <a:avLst/>
          </a:prstGeom>
        </p:spPr>
        <p:txBody>
          <a:bodyPr vert="horz" lIns="91440" tIns="45720" rIns="91440" bIns="45720" rtlCol="0"/>
          <a:lstStyle>
            <a:lvl1pPr algn="r">
              <a:spcBef>
                <a:spcPct val="0"/>
              </a:spcBef>
              <a:defRPr sz="1200">
                <a:latin typeface="Arial" charset="0"/>
                <a:ea typeface="宋体" pitchFamily="2" charset="-122"/>
              </a:defRPr>
            </a:lvl1pPr>
          </a:lstStyle>
          <a:p>
            <a:pPr>
              <a:defRPr/>
            </a:pPr>
            <a:fld id="{7C2F271E-35E0-4E3F-8BBB-68B991054A60}" type="datetimeFigureOut">
              <a:rPr lang="zh-CN" altLang="en-US"/>
              <a:pPr>
                <a:defRPr/>
              </a:pPr>
              <a:t>2019/10/30</a:t>
            </a:fld>
            <a:endParaRPr lang="zh-CN" altLang="en-US"/>
          </a:p>
        </p:txBody>
      </p:sp>
      <p:sp>
        <p:nvSpPr>
          <p:cNvPr id="4" name="幻灯片图像占位符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709613" y="4860925"/>
            <a:ext cx="5680075" cy="4605338"/>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9721850"/>
            <a:ext cx="3076575" cy="511175"/>
          </a:xfrm>
          <a:prstGeom prst="rect">
            <a:avLst/>
          </a:prstGeom>
        </p:spPr>
        <p:txBody>
          <a:bodyPr vert="horz" lIns="91440" tIns="45720" rIns="91440" bIns="45720" rtlCol="0" anchor="b"/>
          <a:lstStyle>
            <a:lvl1pPr algn="l">
              <a:spcBef>
                <a:spcPct val="0"/>
              </a:spcBef>
              <a:defRPr sz="1200">
                <a:latin typeface="Arial" charset="0"/>
                <a:ea typeface="宋体" pitchFamily="2" charset="-122"/>
              </a:defRPr>
            </a:lvl1pPr>
          </a:lstStyle>
          <a:p>
            <a:pPr>
              <a:defRPr/>
            </a:pPr>
            <a:endParaRPr lang="zh-CN" altLang="en-US"/>
          </a:p>
        </p:txBody>
      </p:sp>
      <p:sp>
        <p:nvSpPr>
          <p:cNvPr id="7" name="灯片编号占位符 6"/>
          <p:cNvSpPr>
            <a:spLocks noGrp="1"/>
          </p:cNvSpPr>
          <p:nvPr>
            <p:ph type="sldNum" sz="quarter" idx="5"/>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a:spcBef>
                <a:spcPct val="0"/>
              </a:spcBef>
              <a:defRPr sz="1200"/>
            </a:lvl1pPr>
          </a:lstStyle>
          <a:p>
            <a:fld id="{B10331A9-3742-42D8-97C3-0DE9D3715DAF}" type="slidenum">
              <a:rPr lang="zh-CN" altLang="en-US"/>
              <a:pPr/>
              <a:t>‹#›</a:t>
            </a:fld>
            <a:endParaRPr lang="zh-CN" altLang="en-US"/>
          </a:p>
        </p:txBody>
      </p:sp>
    </p:spTree>
    <p:extLst>
      <p:ext uri="{BB962C8B-B14F-4D97-AF65-F5344CB8AC3E}">
        <p14:creationId xmlns:p14="http://schemas.microsoft.com/office/powerpoint/2010/main" val="369311390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a:ln/>
        </p:spPr>
        <p:txBody>
          <a:bodyPr/>
          <a:lstStyle/>
          <a:p>
            <a:endParaRPr lang="zh-CN" altLang="en-US" smtClean="0">
              <a:ea typeface="宋体" charset="-122"/>
            </a:endParaRPr>
          </a:p>
        </p:txBody>
      </p:sp>
    </p:spTree>
    <p:extLst>
      <p:ext uri="{BB962C8B-B14F-4D97-AF65-F5344CB8AC3E}">
        <p14:creationId xmlns:p14="http://schemas.microsoft.com/office/powerpoint/2010/main" val="3904089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ln/>
        </p:spPr>
        <p:txBody>
          <a:bodyPr/>
          <a:lstStyle/>
          <a:p>
            <a:endParaRPr lang="zh-CN" altLang="en-US" smtClean="0">
              <a:ea typeface="宋体" charset="-122"/>
            </a:endParaRPr>
          </a:p>
        </p:txBody>
      </p:sp>
    </p:spTree>
    <p:extLst>
      <p:ext uri="{BB962C8B-B14F-4D97-AF65-F5344CB8AC3E}">
        <p14:creationId xmlns:p14="http://schemas.microsoft.com/office/powerpoint/2010/main" val="40967292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p:spPr>
        <p:txBody>
          <a:bodyPr/>
          <a:lstStyle/>
          <a:p>
            <a:endParaRPr lang="zh-CN" altLang="en-US" smtClean="0">
              <a:ea typeface="宋体" charset="-122"/>
            </a:endParaRPr>
          </a:p>
        </p:txBody>
      </p:sp>
    </p:spTree>
    <p:extLst>
      <p:ext uri="{BB962C8B-B14F-4D97-AF65-F5344CB8AC3E}">
        <p14:creationId xmlns:p14="http://schemas.microsoft.com/office/powerpoint/2010/main" val="2946368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p:spPr>
        <p:txBody>
          <a:bodyPr/>
          <a:lstStyle/>
          <a:p>
            <a:endParaRPr lang="zh-CN" altLang="en-US" smtClean="0">
              <a:ea typeface="宋体" charset="-122"/>
            </a:endParaRPr>
          </a:p>
        </p:txBody>
      </p:sp>
    </p:spTree>
    <p:extLst>
      <p:ext uri="{BB962C8B-B14F-4D97-AF65-F5344CB8AC3E}">
        <p14:creationId xmlns:p14="http://schemas.microsoft.com/office/powerpoint/2010/main" val="22375697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p:cNvSpPr>
            <a:spLocks noGrp="1" noRot="1" noChangeAspect="1" noTextEdit="1"/>
          </p:cNvSpPr>
          <p:nvPr>
            <p:ph type="sldImg"/>
          </p:nvPr>
        </p:nvSpPr>
        <p:spPr>
          <a:ln/>
        </p:spPr>
      </p:sp>
      <p:sp>
        <p:nvSpPr>
          <p:cNvPr id="87043" name="备注占位符 2"/>
          <p:cNvSpPr>
            <a:spLocks noGrp="1"/>
          </p:cNvSpPr>
          <p:nvPr>
            <p:ph type="body" idx="1"/>
          </p:nvPr>
        </p:nvSpPr>
        <p:spPr>
          <a:noFill/>
          <a:ln/>
        </p:spPr>
        <p:txBody>
          <a:bodyPr/>
          <a:lstStyle/>
          <a:p>
            <a:pPr eaLnBrk="1" hangingPunct="1">
              <a:spcBef>
                <a:spcPct val="0"/>
              </a:spcBef>
            </a:pPr>
            <a:endParaRPr lang="zh-CN" altLang="en-US" smtClean="0">
              <a:ea typeface="宋体" charset="-122"/>
            </a:endParaRPr>
          </a:p>
        </p:txBody>
      </p:sp>
      <p:sp>
        <p:nvSpPr>
          <p:cNvPr id="87044"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eaLnBrk="1" hangingPunct="1">
              <a:spcBef>
                <a:spcPct val="0"/>
              </a:spcBef>
              <a:buClrTx/>
              <a:buSzTx/>
              <a:buFontTx/>
              <a:buNone/>
            </a:pPr>
            <a:fld id="{0F0A6943-5B15-4415-A553-365417726123}" type="slidenum">
              <a:rPr kumimoji="0" lang="en-US" altLang="zh-CN" sz="1200" b="0">
                <a:latin typeface="Calibri" pitchFamily="34" charset="0"/>
              </a:rPr>
              <a:pPr algn="r" eaLnBrk="1" hangingPunct="1">
                <a:spcBef>
                  <a:spcPct val="0"/>
                </a:spcBef>
                <a:buClrTx/>
                <a:buSzTx/>
                <a:buFontTx/>
                <a:buNone/>
              </a:pPr>
              <a:t>21</a:t>
            </a:fld>
            <a:endParaRPr kumimoji="0" lang="zh-CN" altLang="en-US" sz="1200" b="0">
              <a:latin typeface="Calibri" pitchFamily="34" charset="0"/>
            </a:endParaRPr>
          </a:p>
        </p:txBody>
      </p:sp>
    </p:spTree>
    <p:extLst>
      <p:ext uri="{BB962C8B-B14F-4D97-AF65-F5344CB8AC3E}">
        <p14:creationId xmlns:p14="http://schemas.microsoft.com/office/powerpoint/2010/main" val="3538274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p:spPr>
        <p:txBody>
          <a:bodyPr/>
          <a:lstStyle/>
          <a:p>
            <a:endParaRPr lang="zh-CN" altLang="en-US" smtClean="0">
              <a:ea typeface="宋体" charset="-122"/>
            </a:endParaRPr>
          </a:p>
        </p:txBody>
      </p:sp>
    </p:spTree>
    <p:extLst>
      <p:ext uri="{BB962C8B-B14F-4D97-AF65-F5344CB8AC3E}">
        <p14:creationId xmlns:p14="http://schemas.microsoft.com/office/powerpoint/2010/main" val="2895640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p:spPr>
        <p:txBody>
          <a:bodyPr/>
          <a:lstStyle/>
          <a:p>
            <a:endParaRPr lang="zh-CN" altLang="en-US" smtClean="0">
              <a:ea typeface="宋体" charset="-122"/>
            </a:endParaRPr>
          </a:p>
        </p:txBody>
      </p:sp>
    </p:spTree>
    <p:extLst>
      <p:ext uri="{BB962C8B-B14F-4D97-AF65-F5344CB8AC3E}">
        <p14:creationId xmlns:p14="http://schemas.microsoft.com/office/powerpoint/2010/main" val="32826919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p:spPr>
        <p:txBody>
          <a:bodyPr/>
          <a:lstStyle/>
          <a:p>
            <a:endParaRPr lang="zh-CN" altLang="en-US" smtClean="0">
              <a:ea typeface="宋体" charset="-122"/>
            </a:endParaRPr>
          </a:p>
        </p:txBody>
      </p:sp>
    </p:spTree>
    <p:extLst>
      <p:ext uri="{BB962C8B-B14F-4D97-AF65-F5344CB8AC3E}">
        <p14:creationId xmlns:p14="http://schemas.microsoft.com/office/powerpoint/2010/main" val="1540583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p:spPr>
        <p:txBody>
          <a:bodyPr/>
          <a:lstStyle/>
          <a:p>
            <a:endParaRPr lang="zh-CN" altLang="en-US" smtClean="0">
              <a:ea typeface="宋体" charset="-122"/>
            </a:endParaRPr>
          </a:p>
        </p:txBody>
      </p:sp>
    </p:spTree>
    <p:extLst>
      <p:ext uri="{BB962C8B-B14F-4D97-AF65-F5344CB8AC3E}">
        <p14:creationId xmlns:p14="http://schemas.microsoft.com/office/powerpoint/2010/main" val="12377351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a:ln/>
        </p:spPr>
        <p:txBody>
          <a:bodyPr/>
          <a:lstStyle/>
          <a:p>
            <a:endParaRPr lang="zh-CN" altLang="en-US" smtClean="0">
              <a:ea typeface="宋体" charset="-122"/>
            </a:endParaRPr>
          </a:p>
        </p:txBody>
      </p:sp>
    </p:spTree>
    <p:extLst>
      <p:ext uri="{BB962C8B-B14F-4D97-AF65-F5344CB8AC3E}">
        <p14:creationId xmlns:p14="http://schemas.microsoft.com/office/powerpoint/2010/main" val="37896099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p:spPr>
        <p:txBody>
          <a:bodyPr/>
          <a:lstStyle/>
          <a:p>
            <a:endParaRPr lang="zh-CN" altLang="en-US" smtClean="0">
              <a:ea typeface="宋体" charset="-122"/>
            </a:endParaRPr>
          </a:p>
        </p:txBody>
      </p:sp>
    </p:spTree>
    <p:extLst>
      <p:ext uri="{BB962C8B-B14F-4D97-AF65-F5344CB8AC3E}">
        <p14:creationId xmlns:p14="http://schemas.microsoft.com/office/powerpoint/2010/main" val="2973204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p:spPr>
        <p:txBody>
          <a:bodyPr/>
          <a:lstStyle/>
          <a:p>
            <a:endParaRPr lang="zh-CN" altLang="en-US" smtClean="0">
              <a:ea typeface="宋体" charset="-122"/>
            </a:endParaRPr>
          </a:p>
        </p:txBody>
      </p:sp>
    </p:spTree>
    <p:extLst>
      <p:ext uri="{BB962C8B-B14F-4D97-AF65-F5344CB8AC3E}">
        <p14:creationId xmlns:p14="http://schemas.microsoft.com/office/powerpoint/2010/main" val="30829981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p:spPr>
        <p:txBody>
          <a:bodyPr/>
          <a:lstStyle/>
          <a:p>
            <a:endParaRPr lang="zh-CN" altLang="en-US" smtClean="0">
              <a:ea typeface="宋体" charset="-122"/>
            </a:endParaRPr>
          </a:p>
        </p:txBody>
      </p:sp>
    </p:spTree>
    <p:extLst>
      <p:ext uri="{BB962C8B-B14F-4D97-AF65-F5344CB8AC3E}">
        <p14:creationId xmlns:p14="http://schemas.microsoft.com/office/powerpoint/2010/main" val="2248618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ln/>
        </p:spPr>
        <p:txBody>
          <a:bodyPr/>
          <a:lstStyle/>
          <a:p>
            <a:endParaRPr lang="zh-CN" altLang="en-US" smtClean="0">
              <a:ea typeface="宋体" charset="-122"/>
            </a:endParaRPr>
          </a:p>
        </p:txBody>
      </p:sp>
    </p:spTree>
    <p:extLst>
      <p:ext uri="{BB962C8B-B14F-4D97-AF65-F5344CB8AC3E}">
        <p14:creationId xmlns:p14="http://schemas.microsoft.com/office/powerpoint/2010/main" val="1797534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endParaRPr lang="zh-CN" altLang="en-US" smtClean="0">
              <a:ea typeface="宋体" charset="-122"/>
            </a:endParaRPr>
          </a:p>
        </p:txBody>
      </p:sp>
    </p:spTree>
    <p:extLst>
      <p:ext uri="{BB962C8B-B14F-4D97-AF65-F5344CB8AC3E}">
        <p14:creationId xmlns:p14="http://schemas.microsoft.com/office/powerpoint/2010/main" val="20487335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a:noFill/>
          <a:ln/>
        </p:spPr>
        <p:txBody>
          <a:bodyPr/>
          <a:lstStyle/>
          <a:p>
            <a:endParaRPr lang="zh-CN" altLang="en-US" smtClean="0">
              <a:ea typeface="宋体" charset="-122"/>
            </a:endParaRPr>
          </a:p>
        </p:txBody>
      </p:sp>
    </p:spTree>
    <p:extLst>
      <p:ext uri="{BB962C8B-B14F-4D97-AF65-F5344CB8AC3E}">
        <p14:creationId xmlns:p14="http://schemas.microsoft.com/office/powerpoint/2010/main" val="5379779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ln/>
        </p:spPr>
        <p:txBody>
          <a:bodyPr/>
          <a:lstStyle/>
          <a:p>
            <a:endParaRPr lang="zh-CN" altLang="en-US" smtClean="0">
              <a:ea typeface="宋体" charset="-122"/>
            </a:endParaRPr>
          </a:p>
        </p:txBody>
      </p:sp>
    </p:spTree>
    <p:extLst>
      <p:ext uri="{BB962C8B-B14F-4D97-AF65-F5344CB8AC3E}">
        <p14:creationId xmlns:p14="http://schemas.microsoft.com/office/powerpoint/2010/main" val="11755745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ln/>
        </p:spPr>
        <p:txBody>
          <a:bodyPr/>
          <a:lstStyle/>
          <a:p>
            <a:endParaRPr lang="zh-CN" altLang="en-US" smtClean="0">
              <a:ea typeface="宋体" charset="-122"/>
            </a:endParaRPr>
          </a:p>
        </p:txBody>
      </p:sp>
    </p:spTree>
    <p:extLst>
      <p:ext uri="{BB962C8B-B14F-4D97-AF65-F5344CB8AC3E}">
        <p14:creationId xmlns:p14="http://schemas.microsoft.com/office/powerpoint/2010/main" val="3001993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0331A9-3742-42D8-97C3-0DE9D3715DAF}" type="slidenum">
              <a:rPr lang="zh-CN" altLang="en-US" smtClean="0"/>
              <a:pPr/>
              <a:t>7</a:t>
            </a:fld>
            <a:endParaRPr lang="zh-CN" altLang="en-US"/>
          </a:p>
        </p:txBody>
      </p:sp>
    </p:spTree>
    <p:extLst>
      <p:ext uri="{BB962C8B-B14F-4D97-AF65-F5344CB8AC3E}">
        <p14:creationId xmlns:p14="http://schemas.microsoft.com/office/powerpoint/2010/main" val="1832400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0331A9-3742-42D8-97C3-0DE9D3715DAF}" type="slidenum">
              <a:rPr lang="zh-CN" altLang="en-US" smtClean="0"/>
              <a:pPr/>
              <a:t>8</a:t>
            </a:fld>
            <a:endParaRPr lang="zh-CN" altLang="en-US"/>
          </a:p>
        </p:txBody>
      </p:sp>
    </p:spTree>
    <p:extLst>
      <p:ext uri="{BB962C8B-B14F-4D97-AF65-F5344CB8AC3E}">
        <p14:creationId xmlns:p14="http://schemas.microsoft.com/office/powerpoint/2010/main" val="1307729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a:noFill/>
          <a:ln/>
        </p:spPr>
        <p:txBody>
          <a:bodyPr/>
          <a:lstStyle/>
          <a:p>
            <a:endParaRPr lang="zh-CN" altLang="en-US" smtClean="0">
              <a:ea typeface="宋体" charset="-122"/>
            </a:endParaRPr>
          </a:p>
        </p:txBody>
      </p:sp>
    </p:spTree>
    <p:extLst>
      <p:ext uri="{BB962C8B-B14F-4D97-AF65-F5344CB8AC3E}">
        <p14:creationId xmlns:p14="http://schemas.microsoft.com/office/powerpoint/2010/main" val="270564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noFill/>
          <a:ln/>
        </p:spPr>
        <p:txBody>
          <a:bodyPr/>
          <a:lstStyle/>
          <a:p>
            <a:endParaRPr lang="zh-CN" altLang="en-US" smtClean="0">
              <a:ea typeface="宋体" charset="-122"/>
            </a:endParaRPr>
          </a:p>
        </p:txBody>
      </p:sp>
    </p:spTree>
    <p:extLst>
      <p:ext uri="{BB962C8B-B14F-4D97-AF65-F5344CB8AC3E}">
        <p14:creationId xmlns:p14="http://schemas.microsoft.com/office/powerpoint/2010/main" val="1887640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p:spPr>
        <p:txBody>
          <a:bodyPr/>
          <a:lstStyle/>
          <a:p>
            <a:endParaRPr lang="zh-CN" altLang="en-US" smtClean="0">
              <a:ea typeface="宋体" charset="-122"/>
            </a:endParaRPr>
          </a:p>
        </p:txBody>
      </p:sp>
    </p:spTree>
    <p:extLst>
      <p:ext uri="{BB962C8B-B14F-4D97-AF65-F5344CB8AC3E}">
        <p14:creationId xmlns:p14="http://schemas.microsoft.com/office/powerpoint/2010/main" val="3126782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p:spPr>
        <p:txBody>
          <a:bodyPr/>
          <a:lstStyle/>
          <a:p>
            <a:endParaRPr lang="zh-CN" altLang="en-US" smtClean="0">
              <a:ea typeface="宋体" charset="-122"/>
            </a:endParaRPr>
          </a:p>
        </p:txBody>
      </p:sp>
    </p:spTree>
    <p:extLst>
      <p:ext uri="{BB962C8B-B14F-4D97-AF65-F5344CB8AC3E}">
        <p14:creationId xmlns:p14="http://schemas.microsoft.com/office/powerpoint/2010/main" val="2429027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p:spPr>
        <p:txBody>
          <a:bodyPr/>
          <a:lstStyle/>
          <a:p>
            <a:endParaRPr lang="zh-CN" altLang="en-US" smtClean="0">
              <a:ea typeface="宋体" charset="-122"/>
            </a:endParaRPr>
          </a:p>
        </p:txBody>
      </p:sp>
    </p:spTree>
    <p:extLst>
      <p:ext uri="{BB962C8B-B14F-4D97-AF65-F5344CB8AC3E}">
        <p14:creationId xmlns:p14="http://schemas.microsoft.com/office/powerpoint/2010/main" val="86052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BC626179-E04B-4023-8FEB-80953474437D}" type="slidenum">
              <a:rPr lang="en-US" altLang="zh-CN"/>
              <a:pPr/>
              <a:t>‹#›</a:t>
            </a:fld>
            <a:endParaRPr lang="en-US" altLang="zh-CN"/>
          </a:p>
        </p:txBody>
      </p:sp>
    </p:spTree>
    <p:extLst>
      <p:ext uri="{BB962C8B-B14F-4D97-AF65-F5344CB8AC3E}">
        <p14:creationId xmlns:p14="http://schemas.microsoft.com/office/powerpoint/2010/main" val="4260744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AA3E780F-87EE-4441-B9E2-E7E742541BCF}" type="slidenum">
              <a:rPr lang="en-US" altLang="zh-CN"/>
              <a:pPr/>
              <a:t>‹#›</a:t>
            </a:fld>
            <a:endParaRPr lang="en-US" altLang="zh-CN"/>
          </a:p>
        </p:txBody>
      </p:sp>
    </p:spTree>
    <p:extLst>
      <p:ext uri="{BB962C8B-B14F-4D97-AF65-F5344CB8AC3E}">
        <p14:creationId xmlns:p14="http://schemas.microsoft.com/office/powerpoint/2010/main" val="1153807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D6A73C65-DCCF-40EF-9B2D-41E4E9623B5F}" type="slidenum">
              <a:rPr lang="en-US" altLang="zh-CN"/>
              <a:pPr/>
              <a:t>‹#›</a:t>
            </a:fld>
            <a:endParaRPr lang="en-US" altLang="zh-CN"/>
          </a:p>
        </p:txBody>
      </p:sp>
    </p:spTree>
    <p:extLst>
      <p:ext uri="{BB962C8B-B14F-4D97-AF65-F5344CB8AC3E}">
        <p14:creationId xmlns:p14="http://schemas.microsoft.com/office/powerpoint/2010/main" val="2625263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25963"/>
          </a:xfrm>
        </p:spPr>
        <p:txBody>
          <a:bodyPr/>
          <a:lstStyle/>
          <a:p>
            <a:pPr lvl="0"/>
            <a:endParaRPr lang="zh-CN" alt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8EA7E800-399D-4E82-A1FF-A89CD4FE6138}" type="slidenum">
              <a:rPr lang="en-US" altLang="zh-CN"/>
              <a:pPr/>
              <a:t>‹#›</a:t>
            </a:fld>
            <a:endParaRPr lang="en-US" altLang="zh-CN"/>
          </a:p>
        </p:txBody>
      </p:sp>
    </p:spTree>
    <p:extLst>
      <p:ext uri="{BB962C8B-B14F-4D97-AF65-F5344CB8AC3E}">
        <p14:creationId xmlns:p14="http://schemas.microsoft.com/office/powerpoint/2010/main" val="32488310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8229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3938588"/>
            <a:ext cx="8229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AD32B7F6-9A22-4D9A-9A90-D0D403AA4B7F}" type="slidenum">
              <a:rPr lang="en-US" altLang="zh-CN"/>
              <a:pPr/>
              <a:t>‹#›</a:t>
            </a:fld>
            <a:endParaRPr lang="en-US" altLang="zh-CN"/>
          </a:p>
        </p:txBody>
      </p:sp>
    </p:spTree>
    <p:extLst>
      <p:ext uri="{BB962C8B-B14F-4D97-AF65-F5344CB8AC3E}">
        <p14:creationId xmlns:p14="http://schemas.microsoft.com/office/powerpoint/2010/main" val="37991280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half" idx="3"/>
          </p:nvPr>
        </p:nvSpPr>
        <p:spPr>
          <a:xfrm>
            <a:off x="457200" y="3938588"/>
            <a:ext cx="8229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fld id="{9497A206-0224-422F-B44D-44F4B2FB82E6}" type="slidenum">
              <a:rPr lang="en-US" altLang="zh-CN"/>
              <a:pPr/>
              <a:t>‹#›</a:t>
            </a:fld>
            <a:endParaRPr lang="en-US" altLang="zh-CN"/>
          </a:p>
        </p:txBody>
      </p:sp>
    </p:spTree>
    <p:extLst>
      <p:ext uri="{BB962C8B-B14F-4D97-AF65-F5344CB8AC3E}">
        <p14:creationId xmlns:p14="http://schemas.microsoft.com/office/powerpoint/2010/main" val="8861285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F3C9417D-FAA7-46E3-9AE8-21EE1DA0A951}" type="slidenum">
              <a:rPr lang="en-US" altLang="zh-CN"/>
              <a:pPr/>
              <a:t>‹#›</a:t>
            </a:fld>
            <a:endParaRPr lang="en-US" altLang="zh-CN"/>
          </a:p>
        </p:txBody>
      </p:sp>
    </p:spTree>
    <p:extLst>
      <p:ext uri="{BB962C8B-B14F-4D97-AF65-F5344CB8AC3E}">
        <p14:creationId xmlns:p14="http://schemas.microsoft.com/office/powerpoint/2010/main" val="42411501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57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half" idx="3"/>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fld id="{4F038F89-3ECC-40BD-8CF3-B50209ECFCCA}" type="slidenum">
              <a:rPr lang="en-US" altLang="zh-CN"/>
              <a:pPr/>
              <a:t>‹#›</a:t>
            </a:fld>
            <a:endParaRPr lang="en-US" altLang="zh-CN"/>
          </a:p>
        </p:txBody>
      </p:sp>
    </p:spTree>
    <p:extLst>
      <p:ext uri="{BB962C8B-B14F-4D97-AF65-F5344CB8AC3E}">
        <p14:creationId xmlns:p14="http://schemas.microsoft.com/office/powerpoint/2010/main" val="10812083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1139825" y="-138113"/>
            <a:ext cx="7793038" cy="1143001"/>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1042988" y="14843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5005388" y="14843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1042988" y="36179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5005388" y="36179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3"/>
          <p:cNvSpPr>
            <a:spLocks noGrp="1" noChangeArrowheads="1"/>
          </p:cNvSpPr>
          <p:nvPr>
            <p:ph type="sldNum" sz="quarter" idx="12"/>
          </p:nvPr>
        </p:nvSpPr>
        <p:spPr>
          <a:ln/>
        </p:spPr>
        <p:txBody>
          <a:bodyPr/>
          <a:lstStyle>
            <a:lvl1pPr>
              <a:defRPr/>
            </a:lvl1pPr>
          </a:lstStyle>
          <a:p>
            <a:pPr>
              <a:defRPr/>
            </a:pPr>
            <a:fld id="{97AF5FD1-A787-4E67-94DF-47E6C25C8DD9}" type="slidenum">
              <a:rPr lang="zh-CN" altLang="en-US"/>
              <a:pPr>
                <a:defRPr/>
              </a:pPr>
              <a:t>‹#›</a:t>
            </a:fld>
            <a:endParaRPr lang="en-US" altLang="zh-CN"/>
          </a:p>
        </p:txBody>
      </p:sp>
    </p:spTree>
    <p:extLst>
      <p:ext uri="{BB962C8B-B14F-4D97-AF65-F5344CB8AC3E}">
        <p14:creationId xmlns:p14="http://schemas.microsoft.com/office/powerpoint/2010/main" val="29247412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1139825" y="-138113"/>
            <a:ext cx="7793038" cy="1143001"/>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042988" y="14843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5005388" y="14843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5005388" y="36179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13"/>
          <p:cNvSpPr>
            <a:spLocks noGrp="1" noChangeArrowheads="1"/>
          </p:cNvSpPr>
          <p:nvPr>
            <p:ph type="sldNum" sz="quarter" idx="12"/>
          </p:nvPr>
        </p:nvSpPr>
        <p:spPr>
          <a:ln/>
        </p:spPr>
        <p:txBody>
          <a:bodyPr/>
          <a:lstStyle>
            <a:lvl1pPr>
              <a:defRPr/>
            </a:lvl1pPr>
          </a:lstStyle>
          <a:p>
            <a:pPr>
              <a:defRPr/>
            </a:pPr>
            <a:fld id="{EBA6DBFE-879C-4DE8-A776-C1DBF9290B1A}" type="slidenum">
              <a:rPr lang="zh-CN" altLang="en-US"/>
              <a:pPr>
                <a:defRPr/>
              </a:pPr>
              <a:t>‹#›</a:t>
            </a:fld>
            <a:endParaRPr lang="en-US" altLang="zh-CN"/>
          </a:p>
        </p:txBody>
      </p:sp>
    </p:spTree>
    <p:extLst>
      <p:ext uri="{BB962C8B-B14F-4D97-AF65-F5344CB8AC3E}">
        <p14:creationId xmlns:p14="http://schemas.microsoft.com/office/powerpoint/2010/main" val="3823962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253BA5D7-7A10-44AE-B0F9-CC0DE137EDC8}" type="slidenum">
              <a:rPr lang="en-US" altLang="zh-CN"/>
              <a:pPr/>
              <a:t>‹#›</a:t>
            </a:fld>
            <a:endParaRPr lang="en-US" altLang="zh-CN"/>
          </a:p>
        </p:txBody>
      </p:sp>
    </p:spTree>
    <p:extLst>
      <p:ext uri="{BB962C8B-B14F-4D97-AF65-F5344CB8AC3E}">
        <p14:creationId xmlns:p14="http://schemas.microsoft.com/office/powerpoint/2010/main" val="1226183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6308BE64-4C2B-49DA-A6B7-BB103CAC12DB}" type="slidenum">
              <a:rPr lang="en-US" altLang="zh-CN"/>
              <a:pPr/>
              <a:t>‹#›</a:t>
            </a:fld>
            <a:endParaRPr lang="en-US" altLang="zh-CN"/>
          </a:p>
        </p:txBody>
      </p:sp>
    </p:spTree>
    <p:extLst>
      <p:ext uri="{BB962C8B-B14F-4D97-AF65-F5344CB8AC3E}">
        <p14:creationId xmlns:p14="http://schemas.microsoft.com/office/powerpoint/2010/main" val="3842578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86B36C3E-9894-4499-B514-E65F81DD3092}" type="slidenum">
              <a:rPr lang="en-US" altLang="zh-CN"/>
              <a:pPr/>
              <a:t>‹#›</a:t>
            </a:fld>
            <a:endParaRPr lang="en-US" altLang="zh-CN"/>
          </a:p>
        </p:txBody>
      </p:sp>
    </p:spTree>
    <p:extLst>
      <p:ext uri="{BB962C8B-B14F-4D97-AF65-F5344CB8AC3E}">
        <p14:creationId xmlns:p14="http://schemas.microsoft.com/office/powerpoint/2010/main" val="3490241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BDF9B1ED-6B64-40FD-9CD3-1E9BCF2A1380}" type="slidenum">
              <a:rPr lang="en-US" altLang="zh-CN"/>
              <a:pPr/>
              <a:t>‹#›</a:t>
            </a:fld>
            <a:endParaRPr lang="en-US" altLang="zh-CN"/>
          </a:p>
        </p:txBody>
      </p:sp>
    </p:spTree>
    <p:extLst>
      <p:ext uri="{BB962C8B-B14F-4D97-AF65-F5344CB8AC3E}">
        <p14:creationId xmlns:p14="http://schemas.microsoft.com/office/powerpoint/2010/main" val="3581176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7FB84E29-E3AE-405A-9DDD-DE87CDFACF95}" type="slidenum">
              <a:rPr lang="en-US" altLang="zh-CN"/>
              <a:pPr/>
              <a:t>‹#›</a:t>
            </a:fld>
            <a:endParaRPr lang="en-US" altLang="zh-CN"/>
          </a:p>
        </p:txBody>
      </p:sp>
    </p:spTree>
    <p:extLst>
      <p:ext uri="{BB962C8B-B14F-4D97-AF65-F5344CB8AC3E}">
        <p14:creationId xmlns:p14="http://schemas.microsoft.com/office/powerpoint/2010/main" val="846028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B7AA7112-0BF1-44DC-87EB-2D1C7339536E}" type="slidenum">
              <a:rPr lang="en-US" altLang="zh-CN"/>
              <a:pPr/>
              <a:t>‹#›</a:t>
            </a:fld>
            <a:endParaRPr lang="en-US" altLang="zh-CN"/>
          </a:p>
        </p:txBody>
      </p:sp>
    </p:spTree>
    <p:extLst>
      <p:ext uri="{BB962C8B-B14F-4D97-AF65-F5344CB8AC3E}">
        <p14:creationId xmlns:p14="http://schemas.microsoft.com/office/powerpoint/2010/main" val="697236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E17D02F5-73E1-413C-BA76-D8F714A469E2}" type="slidenum">
              <a:rPr lang="en-US" altLang="zh-CN"/>
              <a:pPr/>
              <a:t>‹#›</a:t>
            </a:fld>
            <a:endParaRPr lang="en-US" altLang="zh-CN"/>
          </a:p>
        </p:txBody>
      </p:sp>
    </p:spTree>
    <p:extLst>
      <p:ext uri="{BB962C8B-B14F-4D97-AF65-F5344CB8AC3E}">
        <p14:creationId xmlns:p14="http://schemas.microsoft.com/office/powerpoint/2010/main" val="708907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43E80DE7-AD79-4968-8137-9DA0678DDF13}" type="slidenum">
              <a:rPr lang="en-US" altLang="zh-CN"/>
              <a:pPr/>
              <a:t>‹#›</a:t>
            </a:fld>
            <a:endParaRPr lang="en-US" altLang="zh-CN"/>
          </a:p>
        </p:txBody>
      </p:sp>
    </p:spTree>
    <p:extLst>
      <p:ext uri="{BB962C8B-B14F-4D97-AF65-F5344CB8AC3E}">
        <p14:creationId xmlns:p14="http://schemas.microsoft.com/office/powerpoint/2010/main" val="3400474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400">
                <a:latin typeface="Arial" charset="0"/>
                <a:ea typeface="宋体"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400">
                <a:latin typeface="Arial" charset="0"/>
                <a:ea typeface="宋体"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400"/>
            </a:lvl1pPr>
          </a:lstStyle>
          <a:p>
            <a:fld id="{D6B9DC2A-05AA-415E-8055-3B8C2D970BA0}"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7" r:id="rId18"/>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notesSlide" Target="../notesSlides/notesSlide7.xml"/><Relationship Id="rId7" Type="http://schemas.openxmlformats.org/officeDocument/2006/relationships/image" Target="../media/image29.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1.bin"/><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0.emf"/></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image" Target="../media/image41.wmf"/><Relationship Id="rId3" Type="http://schemas.openxmlformats.org/officeDocument/2006/relationships/notesSlide" Target="../notesSlides/notesSlide9.xml"/><Relationship Id="rId7" Type="http://schemas.openxmlformats.org/officeDocument/2006/relationships/image" Target="../media/image38.wmf"/><Relationship Id="rId12"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oleObject" Target="../embeddings/oleObject13.bin"/><Relationship Id="rId11" Type="http://schemas.openxmlformats.org/officeDocument/2006/relationships/image" Target="../media/image40.wmf"/><Relationship Id="rId5" Type="http://schemas.openxmlformats.org/officeDocument/2006/relationships/image" Target="../media/image43.png"/><Relationship Id="rId10" Type="http://schemas.openxmlformats.org/officeDocument/2006/relationships/oleObject" Target="../embeddings/oleObject15.bin"/><Relationship Id="rId4" Type="http://schemas.openxmlformats.org/officeDocument/2006/relationships/image" Target="../media/image42.png"/><Relationship Id="rId9" Type="http://schemas.openxmlformats.org/officeDocument/2006/relationships/image" Target="../media/image39.wmf"/></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wmf"/><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notesSlide" Target="../notesSlides/notesSlide14.xml"/><Relationship Id="rId7" Type="http://schemas.openxmlformats.org/officeDocument/2006/relationships/image" Target="../media/image57.wmf"/><Relationship Id="rId2" Type="http://schemas.openxmlformats.org/officeDocument/2006/relationships/slideLayout" Target="../slideLayouts/slideLayout4.xml"/><Relationship Id="rId1" Type="http://schemas.openxmlformats.org/officeDocument/2006/relationships/vmlDrawing" Target="../drawings/vmlDrawing6.vml"/><Relationship Id="rId6" Type="http://schemas.openxmlformats.org/officeDocument/2006/relationships/oleObject" Target="../embeddings/oleObject18.bin"/><Relationship Id="rId5" Type="http://schemas.openxmlformats.org/officeDocument/2006/relationships/image" Target="../media/image56.wmf"/><Relationship Id="rId4" Type="http://schemas.openxmlformats.org/officeDocument/2006/relationships/oleObject" Target="../embeddings/oleObject17.bin"/></Relationships>
</file>

<file path=ppt/slides/_rels/slide23.xml.rels><?xml version="1.0" encoding="UTF-8" standalone="yes"?>
<Relationships xmlns="http://schemas.openxmlformats.org/package/2006/relationships"><Relationship Id="rId8" Type="http://schemas.openxmlformats.org/officeDocument/2006/relationships/image" Target="../media/image64.wmf"/><Relationship Id="rId13" Type="http://schemas.openxmlformats.org/officeDocument/2006/relationships/image" Target="../media/image62.wmf"/><Relationship Id="rId3" Type="http://schemas.openxmlformats.org/officeDocument/2006/relationships/notesSlide" Target="../notesSlides/notesSlide15.xml"/><Relationship Id="rId7" Type="http://schemas.openxmlformats.org/officeDocument/2006/relationships/image" Target="../media/image60.wmf"/><Relationship Id="rId12" Type="http://schemas.openxmlformats.org/officeDocument/2006/relationships/oleObject" Target="../embeddings/oleObject22.bin"/><Relationship Id="rId2" Type="http://schemas.openxmlformats.org/officeDocument/2006/relationships/slideLayout" Target="../slideLayouts/slideLayout18.xml"/><Relationship Id="rId1" Type="http://schemas.openxmlformats.org/officeDocument/2006/relationships/vmlDrawing" Target="../drawings/vmlDrawing7.vml"/><Relationship Id="rId6" Type="http://schemas.openxmlformats.org/officeDocument/2006/relationships/oleObject" Target="../embeddings/oleObject20.bin"/><Relationship Id="rId11" Type="http://schemas.openxmlformats.org/officeDocument/2006/relationships/image" Target="../media/image61.wmf"/><Relationship Id="rId5" Type="http://schemas.openxmlformats.org/officeDocument/2006/relationships/image" Target="../media/image59.wmf"/><Relationship Id="rId15" Type="http://schemas.openxmlformats.org/officeDocument/2006/relationships/image" Target="../media/image63.wmf"/><Relationship Id="rId10" Type="http://schemas.openxmlformats.org/officeDocument/2006/relationships/oleObject" Target="../embeddings/oleObject21.bin"/><Relationship Id="rId4" Type="http://schemas.openxmlformats.org/officeDocument/2006/relationships/oleObject" Target="../embeddings/oleObject19.bin"/><Relationship Id="rId9" Type="http://schemas.openxmlformats.org/officeDocument/2006/relationships/image" Target="../media/image65.png"/><Relationship Id="rId14" Type="http://schemas.openxmlformats.org/officeDocument/2006/relationships/oleObject" Target="../embeddings/oleObject23.bin"/></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notesSlide" Target="../notesSlides/notesSlide16.xml"/><Relationship Id="rId7" Type="http://schemas.openxmlformats.org/officeDocument/2006/relationships/image" Target="../media/image67.wmf"/><Relationship Id="rId12" Type="http://schemas.openxmlformats.org/officeDocument/2006/relationships/image" Target="../media/image69.wmf"/><Relationship Id="rId2" Type="http://schemas.openxmlformats.org/officeDocument/2006/relationships/slideLayout" Target="../slideLayouts/slideLayout18.xml"/><Relationship Id="rId1" Type="http://schemas.openxmlformats.org/officeDocument/2006/relationships/vmlDrawing" Target="../drawings/vmlDrawing8.vml"/><Relationship Id="rId6" Type="http://schemas.openxmlformats.org/officeDocument/2006/relationships/oleObject" Target="../embeddings/oleObject25.bin"/><Relationship Id="rId11" Type="http://schemas.openxmlformats.org/officeDocument/2006/relationships/oleObject" Target="../embeddings/oleObject27.bin"/><Relationship Id="rId5" Type="http://schemas.openxmlformats.org/officeDocument/2006/relationships/image" Target="../media/image66.wmf"/><Relationship Id="rId10" Type="http://schemas.openxmlformats.org/officeDocument/2006/relationships/image" Target="../media/image70.wmf"/><Relationship Id="rId4" Type="http://schemas.openxmlformats.org/officeDocument/2006/relationships/oleObject" Target="../embeddings/oleObject24.bin"/><Relationship Id="rId9" Type="http://schemas.openxmlformats.org/officeDocument/2006/relationships/image" Target="../media/image68.wm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7.xml"/><Relationship Id="rId1" Type="http://schemas.openxmlformats.org/officeDocument/2006/relationships/vmlDrawing" Target="../drawings/vmlDrawing9.vml"/><Relationship Id="rId5" Type="http://schemas.openxmlformats.org/officeDocument/2006/relationships/image" Target="../media/image71.wmf"/><Relationship Id="rId4" Type="http://schemas.openxmlformats.org/officeDocument/2006/relationships/oleObject" Target="../embeddings/oleObject28.bin"/></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31.bin"/><Relationship Id="rId13" Type="http://schemas.openxmlformats.org/officeDocument/2006/relationships/image" Target="../media/image84.png"/><Relationship Id="rId18" Type="http://schemas.openxmlformats.org/officeDocument/2006/relationships/image" Target="../media/image76.wmf"/><Relationship Id="rId26" Type="http://schemas.openxmlformats.org/officeDocument/2006/relationships/image" Target="../media/image80.wmf"/><Relationship Id="rId3" Type="http://schemas.openxmlformats.org/officeDocument/2006/relationships/notesSlide" Target="../notesSlides/notesSlide19.xml"/><Relationship Id="rId21" Type="http://schemas.openxmlformats.org/officeDocument/2006/relationships/oleObject" Target="../embeddings/oleObject35.bin"/><Relationship Id="rId7" Type="http://schemas.openxmlformats.org/officeDocument/2006/relationships/image" Target="../media/image73.wmf"/><Relationship Id="rId12" Type="http://schemas.openxmlformats.org/officeDocument/2006/relationships/image" Target="../media/image83.png"/><Relationship Id="rId17" Type="http://schemas.openxmlformats.org/officeDocument/2006/relationships/oleObject" Target="../embeddings/oleObject33.bin"/><Relationship Id="rId25" Type="http://schemas.openxmlformats.org/officeDocument/2006/relationships/oleObject" Target="../embeddings/oleObject37.bin"/><Relationship Id="rId2" Type="http://schemas.openxmlformats.org/officeDocument/2006/relationships/slideLayout" Target="../slideLayouts/slideLayout17.xml"/><Relationship Id="rId16" Type="http://schemas.openxmlformats.org/officeDocument/2006/relationships/image" Target="../media/image75.wmf"/><Relationship Id="rId20" Type="http://schemas.openxmlformats.org/officeDocument/2006/relationships/image" Target="../media/image77.wmf"/><Relationship Id="rId1" Type="http://schemas.openxmlformats.org/officeDocument/2006/relationships/vmlDrawing" Target="../drawings/vmlDrawing10.vml"/><Relationship Id="rId6" Type="http://schemas.openxmlformats.org/officeDocument/2006/relationships/oleObject" Target="../embeddings/oleObject30.bin"/><Relationship Id="rId11" Type="http://schemas.openxmlformats.org/officeDocument/2006/relationships/image" Target="../media/image82.png"/><Relationship Id="rId24" Type="http://schemas.openxmlformats.org/officeDocument/2006/relationships/image" Target="../media/image79.wmf"/><Relationship Id="rId5" Type="http://schemas.openxmlformats.org/officeDocument/2006/relationships/image" Target="../media/image72.wmf"/><Relationship Id="rId15" Type="http://schemas.openxmlformats.org/officeDocument/2006/relationships/oleObject" Target="../embeddings/oleObject32.bin"/><Relationship Id="rId23" Type="http://schemas.openxmlformats.org/officeDocument/2006/relationships/oleObject" Target="../embeddings/oleObject36.bin"/><Relationship Id="rId10" Type="http://schemas.openxmlformats.org/officeDocument/2006/relationships/image" Target="../media/image81.png"/><Relationship Id="rId19" Type="http://schemas.openxmlformats.org/officeDocument/2006/relationships/oleObject" Target="../embeddings/oleObject34.bin"/><Relationship Id="rId4" Type="http://schemas.openxmlformats.org/officeDocument/2006/relationships/oleObject" Target="../embeddings/oleObject29.bin"/><Relationship Id="rId9" Type="http://schemas.openxmlformats.org/officeDocument/2006/relationships/image" Target="../media/image74.wmf"/><Relationship Id="rId14" Type="http://schemas.openxmlformats.org/officeDocument/2006/relationships/image" Target="../media/image85.png"/><Relationship Id="rId22" Type="http://schemas.openxmlformats.org/officeDocument/2006/relationships/image" Target="../media/image78.wmf"/></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40.bin"/><Relationship Id="rId13" Type="http://schemas.openxmlformats.org/officeDocument/2006/relationships/oleObject" Target="../embeddings/oleObject42.bin"/><Relationship Id="rId18" Type="http://schemas.openxmlformats.org/officeDocument/2006/relationships/image" Target="../media/image92.wmf"/><Relationship Id="rId3" Type="http://schemas.openxmlformats.org/officeDocument/2006/relationships/notesSlide" Target="../notesSlides/notesSlide20.xml"/><Relationship Id="rId7" Type="http://schemas.openxmlformats.org/officeDocument/2006/relationships/image" Target="../media/image87.wmf"/><Relationship Id="rId12" Type="http://schemas.openxmlformats.org/officeDocument/2006/relationships/image" Target="../media/image89.wmf"/><Relationship Id="rId17" Type="http://schemas.openxmlformats.org/officeDocument/2006/relationships/oleObject" Target="../embeddings/oleObject44.bin"/><Relationship Id="rId2" Type="http://schemas.openxmlformats.org/officeDocument/2006/relationships/slideLayout" Target="../slideLayouts/slideLayout17.xml"/><Relationship Id="rId16" Type="http://schemas.openxmlformats.org/officeDocument/2006/relationships/image" Target="../media/image91.wmf"/><Relationship Id="rId1" Type="http://schemas.openxmlformats.org/officeDocument/2006/relationships/vmlDrawing" Target="../drawings/vmlDrawing11.vml"/><Relationship Id="rId6" Type="http://schemas.openxmlformats.org/officeDocument/2006/relationships/oleObject" Target="../embeddings/oleObject39.bin"/><Relationship Id="rId11" Type="http://schemas.openxmlformats.org/officeDocument/2006/relationships/oleObject" Target="../embeddings/oleObject41.bin"/><Relationship Id="rId5" Type="http://schemas.openxmlformats.org/officeDocument/2006/relationships/image" Target="../media/image86.wmf"/><Relationship Id="rId15" Type="http://schemas.openxmlformats.org/officeDocument/2006/relationships/oleObject" Target="../embeddings/oleObject43.bin"/><Relationship Id="rId10" Type="http://schemas.openxmlformats.org/officeDocument/2006/relationships/image" Target="../media/image93.png"/><Relationship Id="rId4" Type="http://schemas.openxmlformats.org/officeDocument/2006/relationships/oleObject" Target="../embeddings/oleObject38.bin"/><Relationship Id="rId9" Type="http://schemas.openxmlformats.org/officeDocument/2006/relationships/image" Target="../media/image88.wmf"/><Relationship Id="rId14" Type="http://schemas.openxmlformats.org/officeDocument/2006/relationships/image" Target="../media/image90.wmf"/></Relationships>
</file>

<file path=ppt/slides/_rels/slide29.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95.wm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emf"/><Relationship Id="rId4" Type="http://schemas.openxmlformats.org/officeDocument/2006/relationships/oleObject" Target="../embeddings/oleObject2.bin"/></Relationships>
</file>

<file path=ppt/slides/_rels/slide30.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31.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100.wmf"/><Relationship Id="rId4" Type="http://schemas.openxmlformats.org/officeDocument/2006/relationships/image" Target="../media/image99.w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4.xml.rels><?xml version="1.0" encoding="UTF-8" standalone="yes"?>
<Relationships xmlns="http://schemas.openxmlformats.org/package/2006/relationships"><Relationship Id="rId7"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7" Type="http://schemas.openxmlformats.org/officeDocument/2006/relationships/image" Target="../media/image15.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24.wmf"/><Relationship Id="rId13" Type="http://schemas.openxmlformats.org/officeDocument/2006/relationships/oleObject" Target="../embeddings/oleObject9.bin"/><Relationship Id="rId3" Type="http://schemas.openxmlformats.org/officeDocument/2006/relationships/oleObject" Target="../embeddings/oleObject3.bin"/><Relationship Id="rId7" Type="http://schemas.openxmlformats.org/officeDocument/2006/relationships/oleObject" Target="../embeddings/oleObject5.bin"/><Relationship Id="rId12"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3.wmf"/><Relationship Id="rId11" Type="http://schemas.openxmlformats.org/officeDocument/2006/relationships/oleObject" Target="../embeddings/oleObject7.bin"/><Relationship Id="rId5" Type="http://schemas.openxmlformats.org/officeDocument/2006/relationships/oleObject" Target="../embeddings/oleObject4.bin"/><Relationship Id="rId10" Type="http://schemas.openxmlformats.org/officeDocument/2006/relationships/image" Target="../media/image25.wmf"/><Relationship Id="rId4" Type="http://schemas.openxmlformats.org/officeDocument/2006/relationships/image" Target="../media/image22.wmf"/><Relationship Id="rId9" Type="http://schemas.openxmlformats.org/officeDocument/2006/relationships/oleObject" Target="../embeddings/oleObject6.bin"/><Relationship Id="rId14" Type="http://schemas.openxmlformats.org/officeDocument/2006/relationships/oleObject" Target="../embeddings/oleObject10.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914400" y="1752600"/>
            <a:ext cx="7620000" cy="2076450"/>
          </a:xfrm>
        </p:spPr>
        <p:txBody>
          <a:bodyPr/>
          <a:lstStyle/>
          <a:p>
            <a:pPr>
              <a:lnSpc>
                <a:spcPts val="7000"/>
              </a:lnSpc>
            </a:pPr>
            <a:r>
              <a:rPr lang="zh-CN" altLang="en-US" sz="5400" b="1" dirty="0">
                <a:solidFill>
                  <a:srgbClr val="4A206A"/>
                </a:solidFill>
                <a:latin typeface="微软雅黑" pitchFamily="34" charset="-122"/>
                <a:ea typeface="微软雅黑" pitchFamily="34" charset="-122"/>
              </a:rPr>
              <a:t>第</a:t>
            </a:r>
            <a:r>
              <a:rPr lang="en-US" altLang="zh-CN" sz="5400" b="1" dirty="0">
                <a:solidFill>
                  <a:srgbClr val="4A206A"/>
                </a:solidFill>
                <a:latin typeface="微软雅黑" pitchFamily="34" charset="-122"/>
                <a:ea typeface="微软雅黑" pitchFamily="34" charset="-122"/>
              </a:rPr>
              <a:t>3</a:t>
            </a:r>
            <a:r>
              <a:rPr lang="zh-CN" altLang="en-US" sz="5400" b="1" dirty="0">
                <a:solidFill>
                  <a:srgbClr val="4A206A"/>
                </a:solidFill>
                <a:latin typeface="微软雅黑" pitchFamily="34" charset="-122"/>
                <a:ea typeface="微软雅黑" pitchFamily="34" charset="-122"/>
              </a:rPr>
              <a:t>章　滤波器</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457200" y="53975"/>
            <a:ext cx="8229600" cy="1143000"/>
          </a:xfrm>
        </p:spPr>
        <p:txBody>
          <a:bodyPr/>
          <a:lstStyle/>
          <a:p>
            <a:r>
              <a:rPr lang="zh-CN" altLang="en-US" sz="4000" b="1" kern="1200" dirty="0">
                <a:solidFill>
                  <a:srgbClr val="4A206A"/>
                </a:solidFill>
                <a:latin typeface="Times New Roman" panose="02020603050405020304" pitchFamily="18" charset="0"/>
                <a:ea typeface="微软雅黑" pitchFamily="34" charset="-122"/>
                <a:cs typeface="Times New Roman" panose="02020603050405020304" pitchFamily="18" charset="0"/>
              </a:rPr>
              <a:t>腔体滤波器</a:t>
            </a:r>
          </a:p>
        </p:txBody>
      </p:sp>
      <p:pic>
        <p:nvPicPr>
          <p:cNvPr id="67587" name="Picture 4"/>
          <p:cNvPicPr>
            <a:picLocks noChangeAspect="1" noChangeArrowheads="1"/>
          </p:cNvPicPr>
          <p:nvPr/>
        </p:nvPicPr>
        <p:blipFill>
          <a:blip r:embed="rId3" cstate="print"/>
          <a:srcRect l="6750" t="14400" r="13499" b="7201"/>
          <a:stretch>
            <a:fillRect/>
          </a:stretch>
        </p:blipFill>
        <p:spPr bwMode="auto">
          <a:xfrm>
            <a:off x="685800" y="1196975"/>
            <a:ext cx="7943850" cy="4881563"/>
          </a:xfrm>
          <a:prstGeom prst="rect">
            <a:avLst/>
          </a:prstGeom>
          <a:noFill/>
          <a:ln w="9525" algn="ctr">
            <a:noFill/>
            <a:miter lim="800000"/>
            <a:headEnd/>
            <a:tailEnd type="none" w="med" len="lg"/>
          </a:ln>
        </p:spPr>
      </p:pic>
    </p:spTree>
    <p:extLst>
      <p:ext uri="{BB962C8B-B14F-4D97-AF65-F5344CB8AC3E}">
        <p14:creationId xmlns:p14="http://schemas.microsoft.com/office/powerpoint/2010/main" val="26655135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533400" y="762000"/>
            <a:ext cx="8057408" cy="5257800"/>
          </a:xfrm>
          <a:prstGeom prst="rect">
            <a:avLst/>
          </a:prstGeom>
        </p:spPr>
      </p:pic>
    </p:spTree>
    <p:extLst>
      <p:ext uri="{BB962C8B-B14F-4D97-AF65-F5344CB8AC3E}">
        <p14:creationId xmlns:p14="http://schemas.microsoft.com/office/powerpoint/2010/main" val="21173494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514350" y="125413"/>
            <a:ext cx="8229600" cy="1143000"/>
          </a:xfrm>
        </p:spPr>
        <p:txBody>
          <a:bodyPr/>
          <a:lstStyle/>
          <a:p>
            <a:r>
              <a:rPr lang="zh-CN" altLang="en-US" sz="4000" b="1" kern="1200" dirty="0">
                <a:solidFill>
                  <a:srgbClr val="4A206A"/>
                </a:solidFill>
                <a:latin typeface="Times New Roman" panose="02020603050405020304" pitchFamily="18" charset="0"/>
                <a:ea typeface="微软雅黑" pitchFamily="34" charset="-122"/>
                <a:cs typeface="Times New Roman" panose="02020603050405020304" pitchFamily="18" charset="0"/>
              </a:rPr>
              <a:t>声表面波滤波器（</a:t>
            </a:r>
            <a:r>
              <a:rPr lang="en-US" altLang="zh-CN" sz="4000" b="1" kern="1200" dirty="0">
                <a:solidFill>
                  <a:srgbClr val="4A206A"/>
                </a:solidFill>
                <a:latin typeface="Times New Roman" panose="02020603050405020304" pitchFamily="18" charset="0"/>
                <a:ea typeface="微软雅黑" pitchFamily="34" charset="-122"/>
                <a:cs typeface="Times New Roman" panose="02020603050405020304" pitchFamily="18" charset="0"/>
              </a:rPr>
              <a:t>SAW</a:t>
            </a:r>
            <a:r>
              <a:rPr lang="zh-CN" altLang="en-US" sz="4000" b="1" kern="1200" dirty="0">
                <a:solidFill>
                  <a:srgbClr val="4A206A"/>
                </a:solidFill>
                <a:latin typeface="Times New Roman" panose="02020603050405020304" pitchFamily="18" charset="0"/>
                <a:ea typeface="微软雅黑" pitchFamily="34" charset="-122"/>
                <a:cs typeface="Times New Roman" panose="02020603050405020304" pitchFamily="18" charset="0"/>
              </a:rPr>
              <a:t>）</a:t>
            </a:r>
          </a:p>
        </p:txBody>
      </p:sp>
      <p:sp>
        <p:nvSpPr>
          <p:cNvPr id="68611" name="Rectangle 3"/>
          <p:cNvSpPr>
            <a:spLocks noGrp="1" noChangeArrowheads="1"/>
          </p:cNvSpPr>
          <p:nvPr>
            <p:ph type="body" idx="1"/>
          </p:nvPr>
        </p:nvSpPr>
        <p:spPr>
          <a:xfrm>
            <a:off x="514350" y="1143000"/>
            <a:ext cx="8229600" cy="2846387"/>
          </a:xfrm>
        </p:spPr>
        <p:txBody>
          <a:bodyPr/>
          <a:lstStyle/>
          <a:p>
            <a:pPr algn="just">
              <a:buFont typeface="Wingdings" panose="05000000000000000000" pitchFamily="2" charset="2"/>
              <a:buChar char="Ø"/>
            </a:pPr>
            <a:r>
              <a:rPr lang="zh-CN" altLang="en-US" sz="2400" b="1" dirty="0" smtClean="0">
                <a:latin typeface="Times New Roman" panose="02020603050405020304" pitchFamily="18" charset="0"/>
                <a:cs typeface="Times New Roman" panose="02020603050405020304" pitchFamily="18" charset="0"/>
              </a:rPr>
              <a:t>声表面波滤波器（</a:t>
            </a:r>
            <a:r>
              <a:rPr lang="en-US" altLang="zh-CN" sz="2400" b="1" dirty="0" smtClean="0">
                <a:latin typeface="Times New Roman" panose="02020603050405020304" pitchFamily="18" charset="0"/>
                <a:cs typeface="Times New Roman" panose="02020603050405020304" pitchFamily="18" charset="0"/>
              </a:rPr>
              <a:t>Surface acoustic wave filter, SAW</a:t>
            </a:r>
            <a:r>
              <a:rPr lang="zh-CN" altLang="en-US" sz="2400" b="1" dirty="0" smtClean="0">
                <a:latin typeface="Times New Roman" panose="02020603050405020304" pitchFamily="18" charset="0"/>
                <a:cs typeface="Times New Roman" panose="02020603050405020304" pitchFamily="18" charset="0"/>
              </a:rPr>
              <a:t>）是一种对频率具有选择作用的无源器件，它是利用某些晶体的压电效应和表面波传播的物理特性制成的新型电声换能器件；</a:t>
            </a:r>
            <a:endParaRPr lang="en-US" altLang="zh-CN" sz="2400" b="1" dirty="0" smtClean="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zh-CN" altLang="en-US" sz="2400" b="1" dirty="0" smtClean="0">
                <a:latin typeface="Times New Roman" panose="02020603050405020304" pitchFamily="18" charset="0"/>
                <a:cs typeface="Times New Roman" panose="02020603050405020304" pitchFamily="18" charset="0"/>
              </a:rPr>
              <a:t>声表面波是沿固体介质表面传播且振幅随深入介质距离的增加而迅速减弱的弹性波，具有体积小、重量轻等优点；</a:t>
            </a:r>
            <a:endParaRPr lang="en-US" altLang="zh-CN" sz="2400" b="1" dirty="0" smtClean="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zh-CN" altLang="en-US" sz="2400" b="1" dirty="0">
                <a:latin typeface="Times New Roman" panose="02020603050405020304" pitchFamily="18" charset="0"/>
                <a:cs typeface="Times New Roman" panose="02020603050405020304" pitchFamily="18" charset="0"/>
              </a:rPr>
              <a:t>通过反压电效应作用，在收端换能器上重新变换为交变电信号，最终传送给负载</a:t>
            </a:r>
            <a:r>
              <a:rPr lang="zh-CN" altLang="en-US" sz="2400" b="1" dirty="0" smtClean="0">
                <a:latin typeface="Times New Roman" panose="02020603050405020304" pitchFamily="18" charset="0"/>
                <a:cs typeface="Times New Roman" panose="02020603050405020304" pitchFamily="18" charset="0"/>
              </a:rPr>
              <a:t>；</a:t>
            </a:r>
            <a:endParaRPr lang="zh-CN" altLang="en-US" sz="2400" b="1" dirty="0">
              <a:latin typeface="Times New Roman" panose="02020603050405020304" pitchFamily="18" charset="0"/>
              <a:cs typeface="Times New Roman" panose="02020603050405020304" pitchFamily="18" charset="0"/>
            </a:endParaRPr>
          </a:p>
        </p:txBody>
      </p:sp>
      <p:pic>
        <p:nvPicPr>
          <p:cNvPr id="68612" name="Picture 4"/>
          <p:cNvPicPr>
            <a:picLocks noChangeAspect="1" noChangeArrowheads="1"/>
          </p:cNvPicPr>
          <p:nvPr/>
        </p:nvPicPr>
        <p:blipFill rotWithShape="1">
          <a:blip r:embed="rId3" cstate="print"/>
          <a:srcRect l="22026" t="72089" r="21037" b="7990"/>
          <a:stretch/>
        </p:blipFill>
        <p:spPr bwMode="auto">
          <a:xfrm>
            <a:off x="1143000" y="4953000"/>
            <a:ext cx="7315200" cy="1600200"/>
          </a:xfrm>
          <a:prstGeom prst="rect">
            <a:avLst/>
          </a:prstGeom>
          <a:noFill/>
          <a:ln w="9525">
            <a:noFill/>
            <a:miter lim="800000"/>
            <a:headEnd/>
            <a:tailEnd/>
          </a:ln>
        </p:spPr>
      </p:pic>
      <p:sp>
        <p:nvSpPr>
          <p:cNvPr id="2" name="文本框 1"/>
          <p:cNvSpPr txBox="1"/>
          <p:nvPr/>
        </p:nvSpPr>
        <p:spPr>
          <a:xfrm>
            <a:off x="2514600" y="4343955"/>
            <a:ext cx="1828800" cy="369332"/>
          </a:xfrm>
          <a:prstGeom prst="rect">
            <a:avLst/>
          </a:prstGeom>
          <a:noFill/>
        </p:spPr>
        <p:txBody>
          <a:bodyPr wrap="square" rtlCol="0">
            <a:spAutoFit/>
          </a:bodyPr>
          <a:lstStyle/>
          <a:p>
            <a:r>
              <a:rPr lang="zh-CN" altLang="en-US" b="1" dirty="0" smtClean="0">
                <a:solidFill>
                  <a:srgbClr val="0000FF"/>
                </a:solidFill>
              </a:rPr>
              <a:t>输入叉指换能器</a:t>
            </a:r>
            <a:endParaRPr lang="zh-CN" altLang="en-US" b="1" dirty="0">
              <a:solidFill>
                <a:srgbClr val="0000FF"/>
              </a:solidFill>
            </a:endParaRPr>
          </a:p>
        </p:txBody>
      </p:sp>
      <p:sp>
        <p:nvSpPr>
          <p:cNvPr id="6" name="文本框 5"/>
          <p:cNvSpPr txBox="1"/>
          <p:nvPr/>
        </p:nvSpPr>
        <p:spPr>
          <a:xfrm>
            <a:off x="1905000" y="4736068"/>
            <a:ext cx="990600" cy="369332"/>
          </a:xfrm>
          <a:prstGeom prst="rect">
            <a:avLst/>
          </a:prstGeom>
          <a:noFill/>
        </p:spPr>
        <p:txBody>
          <a:bodyPr wrap="square" rtlCol="0">
            <a:spAutoFit/>
          </a:bodyPr>
          <a:lstStyle/>
          <a:p>
            <a:r>
              <a:rPr lang="zh-CN" altLang="en-US" b="1" dirty="0" smtClean="0">
                <a:solidFill>
                  <a:srgbClr val="0000FF"/>
                </a:solidFill>
              </a:rPr>
              <a:t>电信号</a:t>
            </a:r>
            <a:endParaRPr lang="zh-CN" altLang="en-US" b="1" dirty="0">
              <a:solidFill>
                <a:srgbClr val="0000FF"/>
              </a:solidFill>
            </a:endParaRPr>
          </a:p>
        </p:txBody>
      </p:sp>
      <p:cxnSp>
        <p:nvCxnSpPr>
          <p:cNvPr id="4" name="直接箭头连接符 3"/>
          <p:cNvCxnSpPr>
            <a:stCxn id="2" idx="2"/>
          </p:cNvCxnSpPr>
          <p:nvPr/>
        </p:nvCxnSpPr>
        <p:spPr>
          <a:xfrm>
            <a:off x="3429000" y="4713287"/>
            <a:ext cx="0" cy="609045"/>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011615" y="4378459"/>
            <a:ext cx="1828800" cy="369332"/>
          </a:xfrm>
          <a:prstGeom prst="rect">
            <a:avLst/>
          </a:prstGeom>
          <a:noFill/>
        </p:spPr>
        <p:txBody>
          <a:bodyPr wrap="square" rtlCol="0">
            <a:spAutoFit/>
          </a:bodyPr>
          <a:lstStyle/>
          <a:p>
            <a:r>
              <a:rPr lang="zh-CN" altLang="en-US" b="1" dirty="0" smtClean="0">
                <a:solidFill>
                  <a:srgbClr val="0000FF"/>
                </a:solidFill>
              </a:rPr>
              <a:t>输出叉指换能器</a:t>
            </a:r>
            <a:endParaRPr lang="zh-CN" altLang="en-US" b="1" dirty="0">
              <a:solidFill>
                <a:srgbClr val="0000FF"/>
              </a:solidFill>
            </a:endParaRPr>
          </a:p>
        </p:txBody>
      </p:sp>
      <p:cxnSp>
        <p:nvCxnSpPr>
          <p:cNvPr id="10" name="直接箭头连接符 9"/>
          <p:cNvCxnSpPr/>
          <p:nvPr/>
        </p:nvCxnSpPr>
        <p:spPr>
          <a:xfrm>
            <a:off x="6172200" y="4742595"/>
            <a:ext cx="0" cy="609045"/>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010400" y="4768334"/>
            <a:ext cx="990600" cy="369332"/>
          </a:xfrm>
          <a:prstGeom prst="rect">
            <a:avLst/>
          </a:prstGeom>
          <a:noFill/>
        </p:spPr>
        <p:txBody>
          <a:bodyPr wrap="square" rtlCol="0">
            <a:spAutoFit/>
          </a:bodyPr>
          <a:lstStyle/>
          <a:p>
            <a:r>
              <a:rPr lang="zh-CN" altLang="en-US" b="1" dirty="0" smtClean="0">
                <a:solidFill>
                  <a:srgbClr val="0000FF"/>
                </a:solidFill>
              </a:rPr>
              <a:t>电信号</a:t>
            </a:r>
            <a:endParaRPr lang="zh-CN" altLang="en-US" b="1" dirty="0">
              <a:solidFill>
                <a:srgbClr val="0000FF"/>
              </a:solidFill>
            </a:endParaRPr>
          </a:p>
        </p:txBody>
      </p:sp>
    </p:spTree>
    <p:extLst>
      <p:ext uri="{BB962C8B-B14F-4D97-AF65-F5344CB8AC3E}">
        <p14:creationId xmlns:p14="http://schemas.microsoft.com/office/powerpoint/2010/main" val="30551163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endParaRPr lang="zh-CN" altLang="en-US" smtClean="0"/>
          </a:p>
        </p:txBody>
      </p:sp>
      <p:pic>
        <p:nvPicPr>
          <p:cNvPr id="696324" name="Picture 4"/>
          <p:cNvPicPr>
            <a:picLocks noChangeAspect="1" noChangeArrowheads="1"/>
          </p:cNvPicPr>
          <p:nvPr/>
        </p:nvPicPr>
        <p:blipFill>
          <a:blip r:embed="rId4" cstate="print"/>
          <a:srcRect l="11250" t="32401" r="7875" b="25200"/>
          <a:stretch>
            <a:fillRect/>
          </a:stretch>
        </p:blipFill>
        <p:spPr bwMode="auto">
          <a:xfrm>
            <a:off x="900113" y="3644900"/>
            <a:ext cx="8045450" cy="2635250"/>
          </a:xfrm>
          <a:prstGeom prst="rect">
            <a:avLst/>
          </a:prstGeom>
          <a:noFill/>
          <a:ln w="9525" algn="ctr">
            <a:noFill/>
            <a:miter lim="800000"/>
            <a:headEnd/>
            <a:tailEnd type="none" w="med" len="lg"/>
          </a:ln>
        </p:spPr>
      </p:pic>
      <p:pic>
        <p:nvPicPr>
          <p:cNvPr id="696325" name="Picture 5"/>
          <p:cNvPicPr>
            <a:picLocks noChangeAspect="1" noChangeArrowheads="1"/>
          </p:cNvPicPr>
          <p:nvPr/>
        </p:nvPicPr>
        <p:blipFill>
          <a:blip r:embed="rId5" cstate="print"/>
          <a:srcRect l="11250" t="43201" r="9000" b="19800"/>
          <a:stretch>
            <a:fillRect/>
          </a:stretch>
        </p:blipFill>
        <p:spPr bwMode="auto">
          <a:xfrm>
            <a:off x="1042988" y="1268413"/>
            <a:ext cx="7145337" cy="2071687"/>
          </a:xfrm>
          <a:prstGeom prst="rect">
            <a:avLst/>
          </a:prstGeom>
          <a:noFill/>
          <a:ln w="9525" algn="ctr">
            <a:noFill/>
            <a:miter lim="800000"/>
            <a:headEnd/>
            <a:tailEnd type="none" w="med" len="lg"/>
          </a:ln>
        </p:spPr>
      </p:pic>
      <p:graphicFrame>
        <p:nvGraphicFramePr>
          <p:cNvPr id="2" name="对象 1">
            <a:hlinkClick r:id="" action="ppaction://ole?verb=0"/>
          </p:cNvPr>
          <p:cNvGraphicFramePr>
            <a:graphicFrameLocks noChangeAspect="1"/>
          </p:cNvGraphicFramePr>
          <p:nvPr>
            <p:extLst>
              <p:ext uri="{D42A27DB-BD31-4B8C-83A1-F6EECF244321}">
                <p14:modId xmlns:p14="http://schemas.microsoft.com/office/powerpoint/2010/main" val="2685008938"/>
              </p:ext>
            </p:extLst>
          </p:nvPr>
        </p:nvGraphicFramePr>
        <p:xfrm>
          <a:off x="1143000" y="5029200"/>
          <a:ext cx="1220509" cy="1727200"/>
        </p:xfrm>
        <a:graphic>
          <a:graphicData uri="http://schemas.openxmlformats.org/presentationml/2006/ole">
            <mc:AlternateContent xmlns:mc="http://schemas.openxmlformats.org/markup-compatibility/2006">
              <mc:Choice xmlns:v="urn:schemas-microsoft-com:vml" Requires="v">
                <p:oleObj spid="_x0000_s138292" name="Acrobat Document" r:id="rId6" imgW="5665728" imgH="8017318" progId="Acrobat.Document.11">
                  <p:embed/>
                </p:oleObj>
              </mc:Choice>
              <mc:Fallback>
                <p:oleObj name="Acrobat Document" r:id="rId6" imgW="5665728" imgH="8017318" progId="Acrobat.Document.11">
                  <p:embed/>
                  <p:pic>
                    <p:nvPicPr>
                      <p:cNvPr id="2" name="对象 1">
                        <a:hlinkClick r:id="" action="ppaction://ole?verb=0"/>
                      </p:cNvPr>
                      <p:cNvPicPr/>
                      <p:nvPr/>
                    </p:nvPicPr>
                    <p:blipFill>
                      <a:blip r:embed="rId7"/>
                      <a:stretch>
                        <a:fillRect/>
                      </a:stretch>
                    </p:blipFill>
                    <p:spPr>
                      <a:xfrm>
                        <a:off x="1143000" y="5029200"/>
                        <a:ext cx="1220509" cy="1727200"/>
                      </a:xfrm>
                      <a:prstGeom prst="rect">
                        <a:avLst/>
                      </a:prstGeom>
                    </p:spPr>
                  </p:pic>
                </p:oleObj>
              </mc:Fallback>
            </mc:AlternateContent>
          </a:graphicData>
        </a:graphic>
      </p:graphicFrame>
      <p:graphicFrame>
        <p:nvGraphicFramePr>
          <p:cNvPr id="3" name="对象 2">
            <a:hlinkClick r:id="" action="ppaction://ole?verb=0"/>
          </p:cNvPr>
          <p:cNvGraphicFramePr>
            <a:graphicFrameLocks noChangeAspect="1"/>
          </p:cNvGraphicFramePr>
          <p:nvPr>
            <p:extLst>
              <p:ext uri="{D42A27DB-BD31-4B8C-83A1-F6EECF244321}">
                <p14:modId xmlns:p14="http://schemas.microsoft.com/office/powerpoint/2010/main" val="1047721560"/>
              </p:ext>
            </p:extLst>
          </p:nvPr>
        </p:nvGraphicFramePr>
        <p:xfrm>
          <a:off x="3657600" y="5029200"/>
          <a:ext cx="1220509" cy="1727200"/>
        </p:xfrm>
        <a:graphic>
          <a:graphicData uri="http://schemas.openxmlformats.org/presentationml/2006/ole">
            <mc:AlternateContent xmlns:mc="http://schemas.openxmlformats.org/markup-compatibility/2006">
              <mc:Choice xmlns:v="urn:schemas-microsoft-com:vml" Requires="v">
                <p:oleObj spid="_x0000_s138293" name="Acrobat Document" r:id="rId8" imgW="5665728" imgH="8017318" progId="Acrobat.Document.11">
                  <p:embed/>
                </p:oleObj>
              </mc:Choice>
              <mc:Fallback>
                <p:oleObj name="Acrobat Document" r:id="rId8" imgW="5665728" imgH="8017318" progId="Acrobat.Document.11">
                  <p:embed/>
                  <p:pic>
                    <p:nvPicPr>
                      <p:cNvPr id="3" name="对象 2">
                        <a:hlinkClick r:id="" action="ppaction://ole?verb=0"/>
                      </p:cNvPr>
                      <p:cNvPicPr/>
                      <p:nvPr/>
                    </p:nvPicPr>
                    <p:blipFill>
                      <a:blip r:embed="rId9"/>
                      <a:stretch>
                        <a:fillRect/>
                      </a:stretch>
                    </p:blipFill>
                    <p:spPr>
                      <a:xfrm>
                        <a:off x="3657600" y="5029200"/>
                        <a:ext cx="1220509" cy="1727200"/>
                      </a:xfrm>
                      <a:prstGeom prst="rect">
                        <a:avLst/>
                      </a:prstGeom>
                    </p:spPr>
                  </p:pic>
                </p:oleObj>
              </mc:Fallback>
            </mc:AlternateContent>
          </a:graphicData>
        </a:graphic>
      </p:graphicFrame>
    </p:spTree>
    <p:extLst>
      <p:ext uri="{BB962C8B-B14F-4D97-AF65-F5344CB8AC3E}">
        <p14:creationId xmlns:p14="http://schemas.microsoft.com/office/powerpoint/2010/main" val="39597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96325"/>
                                        </p:tgtEl>
                                        <p:attrNameLst>
                                          <p:attrName>style.visibility</p:attrName>
                                        </p:attrNameLst>
                                      </p:cBhvr>
                                      <p:to>
                                        <p:strVal val="visible"/>
                                      </p:to>
                                    </p:set>
                                    <p:animEffect transition="in" filter="blinds(horizontal)">
                                      <p:cBhvr>
                                        <p:cTn id="7" dur="1000"/>
                                        <p:tgtEl>
                                          <p:spTgt spid="69632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96324"/>
                                        </p:tgtEl>
                                        <p:attrNameLst>
                                          <p:attrName>style.visibility</p:attrName>
                                        </p:attrNameLst>
                                      </p:cBhvr>
                                      <p:to>
                                        <p:strVal val="visible"/>
                                      </p:to>
                                    </p:set>
                                    <p:animEffect transition="in" filter="blinds(horizontal)">
                                      <p:cBhvr>
                                        <p:cTn id="12" dur="1000"/>
                                        <p:tgtEl>
                                          <p:spTgt spid="696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219200"/>
            <a:ext cx="8229600" cy="914400"/>
          </a:xfrm>
        </p:spPr>
        <p:txBody>
          <a:bodyPr/>
          <a:lstStyle/>
          <a:p>
            <a:pPr>
              <a:lnSpc>
                <a:spcPts val="3600"/>
              </a:lnSpc>
            </a:pPr>
            <a:r>
              <a:rPr lang="zh-CN" altLang="en-US" sz="2400" b="1" dirty="0" smtClean="0"/>
              <a:t>石英晶体滤波器由石英晶体材料构成的。石英晶体片具有压电物理特性。由于石英晶体是具有弹性的固体，对某一种震动方式具有一个固定的机械振动频率。</a:t>
            </a:r>
            <a:endParaRPr lang="en-US" altLang="zh-CN" sz="2400" b="1" dirty="0" smtClean="0"/>
          </a:p>
          <a:p>
            <a:pPr>
              <a:lnSpc>
                <a:spcPts val="3600"/>
              </a:lnSpc>
            </a:pPr>
            <a:r>
              <a:rPr lang="zh-CN" altLang="en-US" sz="2400" b="1" dirty="0" smtClean="0"/>
              <a:t>当外加交变信号频率在</a:t>
            </a:r>
            <a:r>
              <a:rPr lang="en-US" altLang="zh-CN" sz="2400" b="1" dirty="0" smtClean="0"/>
              <a:t>fs</a:t>
            </a:r>
            <a:r>
              <a:rPr lang="zh-CN" altLang="en-US" sz="2400" b="1" dirty="0" smtClean="0"/>
              <a:t>附近时，晶体就会在</a:t>
            </a:r>
            <a:r>
              <a:rPr lang="en-US" altLang="zh-CN" sz="2400" b="1" dirty="0" smtClean="0"/>
              <a:t>fs</a:t>
            </a:r>
            <a:r>
              <a:rPr lang="zh-CN" altLang="en-US" sz="2400" b="1" dirty="0" smtClean="0"/>
              <a:t>频率点上产生共振。这时晶片反映出串联谐振现象。</a:t>
            </a:r>
            <a:endParaRPr lang="zh-CN" altLang="en-US" sz="2400" b="1" dirty="0"/>
          </a:p>
        </p:txBody>
      </p:sp>
      <p:sp>
        <p:nvSpPr>
          <p:cNvPr id="4" name="Rectangle 2"/>
          <p:cNvSpPr>
            <a:spLocks noGrp="1" noChangeArrowheads="1"/>
          </p:cNvSpPr>
          <p:nvPr>
            <p:ph type="title"/>
          </p:nvPr>
        </p:nvSpPr>
        <p:spPr>
          <a:xfrm>
            <a:off x="2057400" y="76200"/>
            <a:ext cx="5238750" cy="1143000"/>
          </a:xfrm>
        </p:spPr>
        <p:txBody>
          <a:bodyPr/>
          <a:lstStyle/>
          <a:p>
            <a:r>
              <a:rPr lang="zh-CN" altLang="en-US" sz="4000" b="1" kern="1200" dirty="0" smtClean="0">
                <a:solidFill>
                  <a:srgbClr val="4A206A"/>
                </a:solidFill>
                <a:latin typeface="Times New Roman" panose="02020603050405020304" pitchFamily="18" charset="0"/>
                <a:ea typeface="微软雅黑" pitchFamily="34" charset="-122"/>
                <a:cs typeface="Times New Roman" panose="02020603050405020304" pitchFamily="18" charset="0"/>
              </a:rPr>
              <a:t>石英晶体滤波器</a:t>
            </a:r>
            <a:endParaRPr lang="zh-CN" altLang="en-US" sz="4000" b="1" kern="1200" dirty="0">
              <a:solidFill>
                <a:srgbClr val="4A206A"/>
              </a:solidFill>
              <a:latin typeface="Times New Roman" panose="02020603050405020304" pitchFamily="18" charset="0"/>
              <a:ea typeface="微软雅黑" pitchFamily="34" charset="-122"/>
              <a:cs typeface="Times New Roman" panose="02020603050405020304" pitchFamily="18" charset="0"/>
            </a:endParaRPr>
          </a:p>
        </p:txBody>
      </p:sp>
      <p:pic>
        <p:nvPicPr>
          <p:cNvPr id="2" name="图片 1"/>
          <p:cNvPicPr>
            <a:picLocks noChangeAspect="1"/>
          </p:cNvPicPr>
          <p:nvPr/>
        </p:nvPicPr>
        <p:blipFill>
          <a:blip r:embed="rId2"/>
          <a:stretch>
            <a:fillRect/>
          </a:stretch>
        </p:blipFill>
        <p:spPr>
          <a:xfrm>
            <a:off x="2819400" y="3657600"/>
            <a:ext cx="3733800" cy="3023438"/>
          </a:xfrm>
          <a:prstGeom prst="rect">
            <a:avLst/>
          </a:prstGeom>
        </p:spPr>
      </p:pic>
    </p:spTree>
    <p:extLst>
      <p:ext uri="{BB962C8B-B14F-4D97-AF65-F5344CB8AC3E}">
        <p14:creationId xmlns:p14="http://schemas.microsoft.com/office/powerpoint/2010/main" val="19147750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1066800"/>
            <a:ext cx="8229600" cy="914400"/>
          </a:xfrm>
        </p:spPr>
        <p:txBody>
          <a:bodyPr/>
          <a:lstStyle/>
          <a:p>
            <a:r>
              <a:rPr lang="zh-CN" altLang="en-US" sz="2400" b="1" dirty="0" smtClean="0"/>
              <a:t>陶瓷滤波器时另一种具有压电效应的材料，与石英晶体滤波器特性类似。</a:t>
            </a:r>
            <a:endParaRPr lang="zh-CN" altLang="en-US" sz="2400" b="1" dirty="0"/>
          </a:p>
        </p:txBody>
      </p:sp>
      <p:sp>
        <p:nvSpPr>
          <p:cNvPr id="4" name="Rectangle 2"/>
          <p:cNvSpPr>
            <a:spLocks noGrp="1" noChangeArrowheads="1"/>
          </p:cNvSpPr>
          <p:nvPr>
            <p:ph type="title"/>
          </p:nvPr>
        </p:nvSpPr>
        <p:spPr>
          <a:xfrm>
            <a:off x="2057400" y="76200"/>
            <a:ext cx="5238750" cy="1143000"/>
          </a:xfrm>
        </p:spPr>
        <p:txBody>
          <a:bodyPr/>
          <a:lstStyle/>
          <a:p>
            <a:r>
              <a:rPr lang="zh-CN" altLang="en-US" sz="4000" b="1" kern="1200" dirty="0" smtClean="0">
                <a:solidFill>
                  <a:srgbClr val="4A206A"/>
                </a:solidFill>
                <a:latin typeface="Times New Roman" panose="02020603050405020304" pitchFamily="18" charset="0"/>
                <a:ea typeface="微软雅黑" pitchFamily="34" charset="-122"/>
                <a:cs typeface="Times New Roman" panose="02020603050405020304" pitchFamily="18" charset="0"/>
              </a:rPr>
              <a:t>陶瓷滤波器</a:t>
            </a:r>
            <a:endParaRPr lang="zh-CN" altLang="en-US" sz="4000" b="1" kern="1200" dirty="0">
              <a:solidFill>
                <a:srgbClr val="4A206A"/>
              </a:solidFill>
              <a:latin typeface="Times New Roman" panose="02020603050405020304" pitchFamily="18" charset="0"/>
              <a:ea typeface="微软雅黑" pitchFamily="34" charset="-122"/>
              <a:cs typeface="Times New Roman" panose="02020603050405020304" pitchFamily="18" charset="0"/>
            </a:endParaRPr>
          </a:p>
        </p:txBody>
      </p:sp>
      <p:pic>
        <p:nvPicPr>
          <p:cNvPr id="2" name="图片 1"/>
          <p:cNvPicPr>
            <a:picLocks noChangeAspect="1"/>
          </p:cNvPicPr>
          <p:nvPr/>
        </p:nvPicPr>
        <p:blipFill>
          <a:blip r:embed="rId2"/>
          <a:stretch>
            <a:fillRect/>
          </a:stretch>
        </p:blipFill>
        <p:spPr>
          <a:xfrm>
            <a:off x="2057400" y="2895600"/>
            <a:ext cx="5381278" cy="3724275"/>
          </a:xfrm>
          <a:prstGeom prst="rect">
            <a:avLst/>
          </a:prstGeom>
        </p:spPr>
      </p:pic>
    </p:spTree>
    <p:extLst>
      <p:ext uri="{BB962C8B-B14F-4D97-AF65-F5344CB8AC3E}">
        <p14:creationId xmlns:p14="http://schemas.microsoft.com/office/powerpoint/2010/main" val="25201426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8930" name="Picture 3"/>
          <p:cNvPicPr>
            <a:picLocks noChangeAspect="1" noChangeArrowheads="1"/>
          </p:cNvPicPr>
          <p:nvPr/>
        </p:nvPicPr>
        <p:blipFill>
          <a:blip r:embed="rId3" cstate="print"/>
          <a:srcRect/>
          <a:stretch>
            <a:fillRect/>
          </a:stretch>
        </p:blipFill>
        <p:spPr bwMode="auto">
          <a:xfrm>
            <a:off x="0" y="1555750"/>
            <a:ext cx="2933700" cy="2339975"/>
          </a:xfrm>
          <a:prstGeom prst="rect">
            <a:avLst/>
          </a:prstGeom>
          <a:noFill/>
          <a:ln w="9525">
            <a:noFill/>
            <a:miter lim="800000"/>
            <a:headEnd/>
            <a:tailEnd/>
          </a:ln>
        </p:spPr>
      </p:pic>
      <p:pic>
        <p:nvPicPr>
          <p:cNvPr id="508931" name="Picture 4"/>
          <p:cNvPicPr>
            <a:picLocks noChangeAspect="1" noChangeArrowheads="1"/>
          </p:cNvPicPr>
          <p:nvPr/>
        </p:nvPicPr>
        <p:blipFill>
          <a:blip r:embed="rId4" cstate="print"/>
          <a:srcRect/>
          <a:stretch>
            <a:fillRect/>
          </a:stretch>
        </p:blipFill>
        <p:spPr bwMode="auto">
          <a:xfrm>
            <a:off x="3000375" y="1555750"/>
            <a:ext cx="3000375" cy="2414588"/>
          </a:xfrm>
          <a:prstGeom prst="rect">
            <a:avLst/>
          </a:prstGeom>
          <a:noFill/>
          <a:ln w="9525">
            <a:noFill/>
            <a:miter lim="800000"/>
            <a:headEnd/>
            <a:tailEnd/>
          </a:ln>
        </p:spPr>
      </p:pic>
      <p:pic>
        <p:nvPicPr>
          <p:cNvPr id="508932" name="Picture 5"/>
          <p:cNvPicPr>
            <a:picLocks noChangeAspect="1" noChangeArrowheads="1"/>
          </p:cNvPicPr>
          <p:nvPr/>
        </p:nvPicPr>
        <p:blipFill>
          <a:blip r:embed="rId5" cstate="print"/>
          <a:srcRect/>
          <a:stretch>
            <a:fillRect/>
          </a:stretch>
        </p:blipFill>
        <p:spPr bwMode="auto">
          <a:xfrm>
            <a:off x="5786438" y="1484313"/>
            <a:ext cx="3348037" cy="2571750"/>
          </a:xfrm>
          <a:prstGeom prst="rect">
            <a:avLst/>
          </a:prstGeom>
          <a:noFill/>
          <a:ln w="9525">
            <a:noFill/>
            <a:miter lim="800000"/>
            <a:headEnd/>
            <a:tailEnd/>
          </a:ln>
        </p:spPr>
      </p:pic>
      <p:sp>
        <p:nvSpPr>
          <p:cNvPr id="26629" name="内容占位符 2"/>
          <p:cNvSpPr>
            <a:spLocks noGrp="1"/>
          </p:cNvSpPr>
          <p:nvPr>
            <p:ph idx="4294967295"/>
          </p:nvPr>
        </p:nvSpPr>
        <p:spPr>
          <a:xfrm>
            <a:off x="990600" y="137320"/>
            <a:ext cx="7704137" cy="838200"/>
          </a:xfrm>
        </p:spPr>
        <p:txBody>
          <a:bodyPr/>
          <a:lstStyle/>
          <a:p>
            <a:pPr marL="273050" indent="-273050" algn="ctr">
              <a:spcBef>
                <a:spcPct val="0"/>
              </a:spcBef>
              <a:buFont typeface="Wingdings" pitchFamily="2" charset="2"/>
              <a:buNone/>
              <a:defRPr/>
            </a:pPr>
            <a:r>
              <a:rPr lang="zh-CN" altLang="en-US" sz="4000" b="1" kern="1200" dirty="0">
                <a:solidFill>
                  <a:srgbClr val="4A206A"/>
                </a:solidFill>
                <a:latin typeface="微软雅黑" pitchFamily="34" charset="-122"/>
                <a:ea typeface="微软雅黑" pitchFamily="34" charset="-122"/>
                <a:cs typeface="+mj-cs"/>
              </a:rPr>
              <a:t>三种典型的低通原型特性</a:t>
            </a:r>
            <a:endParaRPr lang="en-US" altLang="zh-CN" sz="4000" b="1" kern="1200" dirty="0">
              <a:solidFill>
                <a:srgbClr val="4A206A"/>
              </a:solidFill>
              <a:latin typeface="微软雅黑" pitchFamily="34" charset="-122"/>
              <a:ea typeface="微软雅黑" pitchFamily="34" charset="-122"/>
              <a:cs typeface="+mj-cs"/>
            </a:endParaRPr>
          </a:p>
          <a:p>
            <a:pPr marL="273050" indent="-273050" algn="ctr"/>
            <a:endParaRPr lang="en-US" altLang="zh-CN" sz="4400" dirty="0" smtClean="0">
              <a:latin typeface="微软雅黑" panose="020B0503020204020204" pitchFamily="34" charset="-122"/>
              <a:ea typeface="微软雅黑" panose="020B0503020204020204" pitchFamily="34" charset="-122"/>
            </a:endParaRPr>
          </a:p>
          <a:p>
            <a:pPr marL="273050" indent="-273050" algn="ctr"/>
            <a:endParaRPr lang="en-US" altLang="zh-CN" sz="4400" dirty="0" smtClean="0">
              <a:latin typeface="微软雅黑" panose="020B0503020204020204" pitchFamily="34" charset="-122"/>
              <a:ea typeface="微软雅黑" panose="020B0503020204020204" pitchFamily="34" charset="-122"/>
            </a:endParaRPr>
          </a:p>
          <a:p>
            <a:pPr marL="273050" indent="-273050" algn="ctr"/>
            <a:endParaRPr lang="en-US" altLang="zh-CN" sz="4400" dirty="0" smtClean="0">
              <a:latin typeface="微软雅黑" panose="020B0503020204020204" pitchFamily="34" charset="-122"/>
              <a:ea typeface="微软雅黑" panose="020B0503020204020204" pitchFamily="34" charset="-122"/>
            </a:endParaRPr>
          </a:p>
          <a:p>
            <a:pPr marL="273050" indent="-273050" algn="ctr"/>
            <a:endParaRPr lang="en-US" altLang="zh-CN" sz="4400" dirty="0" smtClean="0">
              <a:latin typeface="微软雅黑" panose="020B0503020204020204" pitchFamily="34" charset="-122"/>
              <a:ea typeface="微软雅黑" panose="020B0503020204020204" pitchFamily="34" charset="-122"/>
            </a:endParaRPr>
          </a:p>
        </p:txBody>
      </p:sp>
      <p:sp>
        <p:nvSpPr>
          <p:cNvPr id="508934" name="Text Box 6"/>
          <p:cNvSpPr txBox="1">
            <a:spLocks noChangeArrowheads="1"/>
          </p:cNvSpPr>
          <p:nvPr/>
        </p:nvSpPr>
        <p:spPr bwMode="auto">
          <a:xfrm>
            <a:off x="179388" y="4149725"/>
            <a:ext cx="2735262" cy="1938992"/>
          </a:xfrm>
          <a:prstGeom prst="rect">
            <a:avLst/>
          </a:prstGeom>
          <a:noFill/>
          <a:ln w="9525" algn="ctr">
            <a:noFill/>
            <a:miter lim="800000"/>
            <a:headEnd/>
            <a:tailEnd type="none" w="med" len="lg"/>
          </a:ln>
        </p:spPr>
        <p:txBody>
          <a:bodyPr>
            <a:spAutoFit/>
          </a:bodyPr>
          <a:lstStyle/>
          <a:p>
            <a:pPr algn="just" eaLnBrk="1" hangingPunct="1">
              <a:spcBef>
                <a:spcPct val="50000"/>
              </a:spcBef>
              <a:buClrTx/>
              <a:buSzTx/>
              <a:buFontTx/>
              <a:buNone/>
            </a:pPr>
            <a:r>
              <a:rPr lang="zh-CN" altLang="en-US" sz="2400" b="1" dirty="0">
                <a:latin typeface="Times New Roman" pitchFamily="18" charset="0"/>
              </a:rPr>
              <a:t>巴特沃斯滤波器</a:t>
            </a:r>
          </a:p>
          <a:p>
            <a:pPr algn="just" eaLnBrk="1" hangingPunct="1">
              <a:spcBef>
                <a:spcPct val="50000"/>
              </a:spcBef>
              <a:buClrTx/>
              <a:buSzTx/>
              <a:buFontTx/>
              <a:buNone/>
            </a:pPr>
            <a:r>
              <a:rPr lang="zh-CN" altLang="en-US" sz="2400" b="1" dirty="0">
                <a:latin typeface="Times New Roman" pitchFamily="18" charset="0"/>
              </a:rPr>
              <a:t>最大平滑滤波器</a:t>
            </a:r>
          </a:p>
          <a:p>
            <a:pPr algn="just" eaLnBrk="1" hangingPunct="1">
              <a:spcBef>
                <a:spcPct val="50000"/>
              </a:spcBef>
              <a:buClrTx/>
              <a:buSzTx/>
              <a:buFontTx/>
              <a:buNone/>
            </a:pPr>
            <a:r>
              <a:rPr lang="zh-CN" altLang="en-US" sz="2400" b="1" dirty="0">
                <a:latin typeface="Times New Roman" pitchFamily="18" charset="0"/>
              </a:rPr>
              <a:t>（衰减曲线没有任何波纹）</a:t>
            </a:r>
          </a:p>
        </p:txBody>
      </p:sp>
      <p:sp>
        <p:nvSpPr>
          <p:cNvPr id="508935" name="Text Box 7"/>
          <p:cNvSpPr txBox="1">
            <a:spLocks noChangeArrowheads="1"/>
          </p:cNvSpPr>
          <p:nvPr/>
        </p:nvSpPr>
        <p:spPr bwMode="auto">
          <a:xfrm>
            <a:off x="3132138" y="4149725"/>
            <a:ext cx="2232025" cy="457200"/>
          </a:xfrm>
          <a:prstGeom prst="rect">
            <a:avLst/>
          </a:prstGeom>
          <a:noFill/>
          <a:ln w="9525" algn="ctr">
            <a:noFill/>
            <a:miter lim="800000"/>
            <a:headEnd/>
            <a:tailEnd type="none" w="med" len="lg"/>
          </a:ln>
        </p:spPr>
        <p:txBody>
          <a:bodyPr>
            <a:spAutoFit/>
          </a:bodyPr>
          <a:lstStyle/>
          <a:p>
            <a:pPr algn="ctr" eaLnBrk="1" hangingPunct="1">
              <a:spcBef>
                <a:spcPct val="50000"/>
              </a:spcBef>
              <a:buClrTx/>
              <a:buSzTx/>
              <a:buFontTx/>
              <a:buNone/>
            </a:pPr>
            <a:r>
              <a:rPr lang="zh-CN" altLang="en-US" sz="2400" b="1" dirty="0">
                <a:latin typeface="Times New Roman" pitchFamily="18" charset="0"/>
              </a:rPr>
              <a:t>等波纹滤波器</a:t>
            </a:r>
          </a:p>
        </p:txBody>
      </p:sp>
    </p:spTree>
    <p:extLst>
      <p:ext uri="{BB962C8B-B14F-4D97-AF65-F5344CB8AC3E}">
        <p14:creationId xmlns:p14="http://schemas.microsoft.com/office/powerpoint/2010/main" val="10977377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标题 1"/>
          <p:cNvSpPr>
            <a:spLocks noGrp="1"/>
          </p:cNvSpPr>
          <p:nvPr>
            <p:ph type="title" idx="4294967295"/>
          </p:nvPr>
        </p:nvSpPr>
        <p:spPr>
          <a:xfrm>
            <a:off x="492125" y="-3144"/>
            <a:ext cx="8229600" cy="1143000"/>
          </a:xfrm>
        </p:spPr>
        <p:txBody>
          <a:bodyPr lIns="0" rIns="0" bIns="0"/>
          <a:lstStyle/>
          <a:p>
            <a:pPr marL="273050" indent="-273050">
              <a:defRPr/>
            </a:pPr>
            <a:r>
              <a:rPr lang="zh-CN" altLang="en-US" sz="4000" b="1" kern="1200" dirty="0">
                <a:solidFill>
                  <a:srgbClr val="4A206A"/>
                </a:solidFill>
                <a:latin typeface="微软雅黑" pitchFamily="34" charset="-122"/>
                <a:ea typeface="微软雅黑" pitchFamily="34" charset="-122"/>
              </a:rPr>
              <a:t>巴特沃斯滤波器的归一化响应</a:t>
            </a:r>
          </a:p>
        </p:txBody>
      </p:sp>
      <p:pic>
        <p:nvPicPr>
          <p:cNvPr id="5127" name="Picture 2"/>
          <p:cNvPicPr>
            <a:picLocks noChangeAspect="1" noChangeArrowheads="1"/>
          </p:cNvPicPr>
          <p:nvPr/>
        </p:nvPicPr>
        <p:blipFill>
          <a:blip r:embed="rId4" cstate="print"/>
          <a:srcRect/>
          <a:stretch>
            <a:fillRect/>
          </a:stretch>
        </p:blipFill>
        <p:spPr bwMode="auto">
          <a:xfrm>
            <a:off x="468313" y="1989138"/>
            <a:ext cx="4981575" cy="3925887"/>
          </a:xfrm>
          <a:prstGeom prst="rect">
            <a:avLst/>
          </a:prstGeom>
          <a:noFill/>
          <a:ln w="9525">
            <a:noFill/>
            <a:miter lim="800000"/>
            <a:headEnd/>
            <a:tailEnd/>
          </a:ln>
        </p:spPr>
      </p:pic>
      <p:pic>
        <p:nvPicPr>
          <p:cNvPr id="5128" name="Picture 1"/>
          <p:cNvPicPr>
            <a:picLocks noChangeAspect="1" noChangeArrowheads="1"/>
          </p:cNvPicPr>
          <p:nvPr/>
        </p:nvPicPr>
        <p:blipFill>
          <a:blip r:embed="rId5" cstate="print"/>
          <a:srcRect/>
          <a:stretch>
            <a:fillRect/>
          </a:stretch>
        </p:blipFill>
        <p:spPr bwMode="auto">
          <a:xfrm>
            <a:off x="1187450" y="1052513"/>
            <a:ext cx="2590800" cy="1087437"/>
          </a:xfrm>
          <a:prstGeom prst="rect">
            <a:avLst/>
          </a:prstGeom>
          <a:noFill/>
          <a:ln w="9525">
            <a:noFill/>
            <a:miter lim="800000"/>
            <a:headEnd/>
            <a:tailEnd/>
          </a:ln>
        </p:spPr>
      </p:pic>
      <p:grpSp>
        <p:nvGrpSpPr>
          <p:cNvPr id="2" name="Group 17"/>
          <p:cNvGrpSpPr>
            <a:grpSpLocks/>
          </p:cNvGrpSpPr>
          <p:nvPr/>
        </p:nvGrpSpPr>
        <p:grpSpPr bwMode="auto">
          <a:xfrm>
            <a:off x="5435600" y="981075"/>
            <a:ext cx="3529013" cy="1690688"/>
            <a:chOff x="3424" y="618"/>
            <a:chExt cx="2223" cy="1065"/>
          </a:xfrm>
        </p:grpSpPr>
        <p:sp>
          <p:nvSpPr>
            <p:cNvPr id="5133" name="Text Box 6"/>
            <p:cNvSpPr txBox="1">
              <a:spLocks noChangeArrowheads="1"/>
            </p:cNvSpPr>
            <p:nvPr/>
          </p:nvSpPr>
          <p:spPr bwMode="auto">
            <a:xfrm>
              <a:off x="3424" y="618"/>
              <a:ext cx="2223" cy="1028"/>
            </a:xfrm>
            <a:prstGeom prst="rect">
              <a:avLst/>
            </a:prstGeom>
            <a:noFill/>
            <a:ln w="9525" algn="ctr">
              <a:noFill/>
              <a:miter lim="800000"/>
              <a:headEnd/>
              <a:tailEnd type="none" w="med" len="lg"/>
            </a:ln>
          </p:spPr>
          <p:txBody>
            <a:bodyPr>
              <a:spAutoFit/>
            </a:bodyPr>
            <a:lstStyle/>
            <a:p>
              <a:pPr eaLnBrk="1" hangingPunct="1">
                <a:spcBef>
                  <a:spcPct val="50000"/>
                </a:spcBef>
                <a:buClrTx/>
                <a:buSzTx/>
                <a:buFontTx/>
                <a:buNone/>
              </a:pPr>
              <a:r>
                <a:rPr lang="zh-CN" altLang="en-US" sz="2800" b="1" dirty="0">
                  <a:solidFill>
                    <a:srgbClr val="0000FF"/>
                  </a:solidFill>
                  <a:latin typeface="Times New Roman" pitchFamily="18" charset="0"/>
                </a:rPr>
                <a:t>特点：</a:t>
              </a:r>
            </a:p>
            <a:p>
              <a:pPr eaLnBrk="1" hangingPunct="1">
                <a:spcBef>
                  <a:spcPct val="50000"/>
                </a:spcBef>
                <a:buClrTx/>
                <a:buSzTx/>
                <a:buFont typeface="Wingdings" pitchFamily="2" charset="2"/>
                <a:buChar char="Ø"/>
              </a:pPr>
              <a:r>
                <a:rPr lang="zh-CN" altLang="en-US" sz="2400" dirty="0">
                  <a:latin typeface="Times New Roman" pitchFamily="18" charset="0"/>
                </a:rPr>
                <a:t>      </a:t>
              </a:r>
              <a:r>
                <a:rPr lang="zh-CN" altLang="en-US" sz="2400" b="1" dirty="0">
                  <a:latin typeface="Times New Roman" pitchFamily="18" charset="0"/>
                </a:rPr>
                <a:t>是归一化频率，</a:t>
              </a:r>
            </a:p>
            <a:p>
              <a:pPr eaLnBrk="1" hangingPunct="1">
                <a:spcBef>
                  <a:spcPct val="50000"/>
                </a:spcBef>
                <a:buClrTx/>
                <a:buSzTx/>
                <a:buFontTx/>
                <a:buNone/>
              </a:pPr>
              <a:r>
                <a:rPr lang="zh-CN" altLang="en-US" sz="2400" dirty="0">
                  <a:latin typeface="Times New Roman" pitchFamily="18" charset="0"/>
                </a:rPr>
                <a:t>                          ；</a:t>
              </a:r>
            </a:p>
          </p:txBody>
        </p:sp>
        <p:graphicFrame>
          <p:nvGraphicFramePr>
            <p:cNvPr id="5124" name="Object 4"/>
            <p:cNvGraphicFramePr>
              <a:graphicFrameLocks noChangeAspect="1"/>
            </p:cNvGraphicFramePr>
            <p:nvPr/>
          </p:nvGraphicFramePr>
          <p:xfrm>
            <a:off x="3696" y="1026"/>
            <a:ext cx="227" cy="227"/>
          </p:xfrm>
          <a:graphic>
            <a:graphicData uri="http://schemas.openxmlformats.org/presentationml/2006/ole">
              <mc:AlternateContent xmlns:mc="http://schemas.openxmlformats.org/markup-compatibility/2006">
                <mc:Choice xmlns:v="urn:schemas-microsoft-com:vml" Requires="v">
                  <p:oleObj spid="_x0000_s72162" name="公式" r:id="rId6" imgW="164880" imgH="164880" progId="Equation.3">
                    <p:embed/>
                  </p:oleObj>
                </mc:Choice>
                <mc:Fallback>
                  <p:oleObj name="公式" r:id="rId6" imgW="164880" imgH="1648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96" y="1026"/>
                          <a:ext cx="227" cy="2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5" name="Object 5"/>
            <p:cNvGraphicFramePr>
              <a:graphicFrameLocks noChangeAspect="1"/>
            </p:cNvGraphicFramePr>
            <p:nvPr/>
          </p:nvGraphicFramePr>
          <p:xfrm>
            <a:off x="3696" y="1344"/>
            <a:ext cx="998" cy="339"/>
          </p:xfrm>
          <a:graphic>
            <a:graphicData uri="http://schemas.openxmlformats.org/presentationml/2006/ole">
              <mc:AlternateContent xmlns:mc="http://schemas.openxmlformats.org/markup-compatibility/2006">
                <mc:Choice xmlns:v="urn:schemas-microsoft-com:vml" Requires="v">
                  <p:oleObj spid="_x0000_s72163" name="公式" r:id="rId8" imgW="672840" imgH="228600" progId="Equation.3">
                    <p:embed/>
                  </p:oleObj>
                </mc:Choice>
                <mc:Fallback>
                  <p:oleObj name="公式" r:id="rId8" imgW="67284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6" y="1344"/>
                          <a:ext cx="998" cy="3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509962" name="Object 6"/>
          <p:cNvGraphicFramePr>
            <a:graphicFrameLocks noChangeAspect="1"/>
          </p:cNvGraphicFramePr>
          <p:nvPr/>
        </p:nvGraphicFramePr>
        <p:xfrm>
          <a:off x="6300788" y="3638550"/>
          <a:ext cx="766762" cy="438150"/>
        </p:xfrm>
        <a:graphic>
          <a:graphicData uri="http://schemas.openxmlformats.org/presentationml/2006/ole">
            <mc:AlternateContent xmlns:mc="http://schemas.openxmlformats.org/markup-compatibility/2006">
              <mc:Choice xmlns:v="urn:schemas-microsoft-com:vml" Requires="v">
                <p:oleObj spid="_x0000_s72164" name="公式" r:id="rId10" imgW="355320" imgH="203040" progId="Equation.3">
                  <p:embed/>
                </p:oleObj>
              </mc:Choice>
              <mc:Fallback>
                <p:oleObj name="公式" r:id="rId10" imgW="355320" imgH="2030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00788" y="3638550"/>
                        <a:ext cx="766762" cy="438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09963" name="Text Box 11"/>
          <p:cNvSpPr txBox="1">
            <a:spLocks noChangeArrowheads="1"/>
          </p:cNvSpPr>
          <p:nvPr/>
        </p:nvSpPr>
        <p:spPr bwMode="auto">
          <a:xfrm>
            <a:off x="5614988" y="3573463"/>
            <a:ext cx="3529012" cy="1200329"/>
          </a:xfrm>
          <a:prstGeom prst="rect">
            <a:avLst/>
          </a:prstGeom>
          <a:noFill/>
          <a:ln w="9525" algn="ctr">
            <a:noFill/>
            <a:miter lim="800000"/>
            <a:headEnd/>
            <a:tailEnd type="none" w="med" len="lg"/>
          </a:ln>
        </p:spPr>
        <p:txBody>
          <a:bodyPr>
            <a:spAutoFit/>
          </a:bodyPr>
          <a:lstStyle/>
          <a:p>
            <a:pPr eaLnBrk="1" hangingPunct="1">
              <a:spcBef>
                <a:spcPct val="50000"/>
              </a:spcBef>
              <a:buClrTx/>
              <a:buSzTx/>
              <a:buFont typeface="Wingdings" pitchFamily="2" charset="2"/>
              <a:buChar char="Ø"/>
            </a:pPr>
            <a:r>
              <a:rPr kumimoji="0" lang="zh-CN" altLang="en-US" sz="2400" b="1" dirty="0">
                <a:latin typeface="Times New Roman" pitchFamily="18" charset="0"/>
              </a:rPr>
              <a:t>当           时，频率每增加一个数量级，损耗增加</a:t>
            </a:r>
            <a:r>
              <a:rPr kumimoji="0" lang="en-US" altLang="zh-CN" sz="2400" b="1" dirty="0">
                <a:latin typeface="Times New Roman" pitchFamily="18" charset="0"/>
              </a:rPr>
              <a:t>20N dB;</a:t>
            </a:r>
          </a:p>
        </p:txBody>
      </p:sp>
      <p:graphicFrame>
        <p:nvGraphicFramePr>
          <p:cNvPr id="509961" name="Object 3"/>
          <p:cNvGraphicFramePr>
            <a:graphicFrameLocks noChangeAspect="1"/>
          </p:cNvGraphicFramePr>
          <p:nvPr/>
        </p:nvGraphicFramePr>
        <p:xfrm>
          <a:off x="6300788" y="2921000"/>
          <a:ext cx="865187" cy="363538"/>
        </p:xfrm>
        <a:graphic>
          <a:graphicData uri="http://schemas.openxmlformats.org/presentationml/2006/ole">
            <mc:AlternateContent xmlns:mc="http://schemas.openxmlformats.org/markup-compatibility/2006">
              <mc:Choice xmlns:v="urn:schemas-microsoft-com:vml" Requires="v">
                <p:oleObj spid="_x0000_s72165" name="公式" r:id="rId12" imgW="393480" imgH="164880" progId="Equation.3">
                  <p:embed/>
                </p:oleObj>
              </mc:Choice>
              <mc:Fallback>
                <p:oleObj name="公式" r:id="rId12" imgW="393480" imgH="16488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00788" y="2921000"/>
                        <a:ext cx="865187" cy="363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09964" name="Text Box 12"/>
          <p:cNvSpPr txBox="1">
            <a:spLocks noChangeArrowheads="1"/>
          </p:cNvSpPr>
          <p:nvPr/>
        </p:nvSpPr>
        <p:spPr bwMode="auto">
          <a:xfrm>
            <a:off x="5614988" y="2852738"/>
            <a:ext cx="3529012" cy="457200"/>
          </a:xfrm>
          <a:prstGeom prst="rect">
            <a:avLst/>
          </a:prstGeom>
          <a:noFill/>
          <a:ln w="9525" algn="ctr">
            <a:noFill/>
            <a:miter lim="800000"/>
            <a:headEnd/>
            <a:tailEnd type="none" w="med" len="lg"/>
          </a:ln>
        </p:spPr>
        <p:txBody>
          <a:bodyPr>
            <a:spAutoFit/>
          </a:bodyPr>
          <a:lstStyle/>
          <a:p>
            <a:pPr eaLnBrk="1" hangingPunct="1">
              <a:spcBef>
                <a:spcPct val="50000"/>
              </a:spcBef>
              <a:buClrTx/>
              <a:buSzTx/>
              <a:buFont typeface="Wingdings" pitchFamily="2" charset="2"/>
              <a:buChar char="Ø"/>
            </a:pPr>
            <a:r>
              <a:rPr kumimoji="0" lang="zh-CN" altLang="en-US" sz="2400" dirty="0">
                <a:latin typeface="Times New Roman" pitchFamily="18" charset="0"/>
              </a:rPr>
              <a:t>当            时，</a:t>
            </a:r>
            <a:r>
              <a:rPr kumimoji="0" lang="en-US" altLang="zh-CN" sz="2400" dirty="0">
                <a:latin typeface="Times New Roman" pitchFamily="18" charset="0"/>
              </a:rPr>
              <a:t>IL=3dB;</a:t>
            </a:r>
          </a:p>
        </p:txBody>
      </p:sp>
      <p:sp>
        <p:nvSpPr>
          <p:cNvPr id="509968" name="Text Box 16"/>
          <p:cNvSpPr txBox="1">
            <a:spLocks noChangeArrowheads="1"/>
          </p:cNvSpPr>
          <p:nvPr/>
        </p:nvSpPr>
        <p:spPr bwMode="auto">
          <a:xfrm>
            <a:off x="5614988" y="5013325"/>
            <a:ext cx="3529012" cy="1200329"/>
          </a:xfrm>
          <a:prstGeom prst="rect">
            <a:avLst/>
          </a:prstGeom>
          <a:noFill/>
          <a:ln w="9525" algn="ctr">
            <a:noFill/>
            <a:miter lim="800000"/>
            <a:headEnd/>
            <a:tailEnd type="none" w="med" len="lg"/>
          </a:ln>
        </p:spPr>
        <p:txBody>
          <a:bodyPr>
            <a:spAutoFit/>
          </a:bodyPr>
          <a:lstStyle/>
          <a:p>
            <a:pPr algn="just" eaLnBrk="1" hangingPunct="1">
              <a:spcBef>
                <a:spcPct val="50000"/>
              </a:spcBef>
              <a:buClrTx/>
              <a:buSzTx/>
              <a:buFont typeface="Wingdings" pitchFamily="2" charset="2"/>
              <a:buChar char="Ø"/>
            </a:pPr>
            <a:r>
              <a:rPr lang="zh-CN" altLang="en-US" sz="2400" b="1" dirty="0">
                <a:latin typeface="Times New Roman" pitchFamily="18" charset="0"/>
              </a:rPr>
              <a:t>不同阶数</a:t>
            </a:r>
            <a:r>
              <a:rPr lang="en-US" altLang="zh-CN" sz="2400" b="1" dirty="0">
                <a:latin typeface="Times New Roman" pitchFamily="18" charset="0"/>
              </a:rPr>
              <a:t>N</a:t>
            </a:r>
            <a:r>
              <a:rPr lang="zh-CN" altLang="en-US" sz="2400" b="1" dirty="0">
                <a:latin typeface="Times New Roman" pitchFamily="18" charset="0"/>
              </a:rPr>
              <a:t>可以找到滤波器器相应的衰减与频率的关系</a:t>
            </a:r>
          </a:p>
        </p:txBody>
      </p:sp>
    </p:spTree>
    <p:extLst>
      <p:ext uri="{BB962C8B-B14F-4D97-AF65-F5344CB8AC3E}">
        <p14:creationId xmlns:p14="http://schemas.microsoft.com/office/powerpoint/2010/main" val="28153203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7"/>
          <p:cNvPicPr>
            <a:picLocks noChangeAspect="1" noChangeArrowheads="1"/>
          </p:cNvPicPr>
          <p:nvPr/>
        </p:nvPicPr>
        <p:blipFill>
          <a:blip r:embed="rId3" cstate="print"/>
          <a:srcRect l="40500" t="48599" r="38251" b="39600"/>
          <a:stretch>
            <a:fillRect/>
          </a:stretch>
        </p:blipFill>
        <p:spPr bwMode="auto">
          <a:xfrm>
            <a:off x="2627313" y="5516563"/>
            <a:ext cx="2376487" cy="825500"/>
          </a:xfrm>
          <a:prstGeom prst="rect">
            <a:avLst/>
          </a:prstGeom>
          <a:noFill/>
          <a:ln w="9525" algn="ctr">
            <a:noFill/>
            <a:miter lim="800000"/>
            <a:headEnd/>
            <a:tailEnd type="none" w="med" len="lg"/>
          </a:ln>
        </p:spPr>
      </p:pic>
      <p:sp>
        <p:nvSpPr>
          <p:cNvPr id="27651" name="标题 1"/>
          <p:cNvSpPr>
            <a:spLocks noGrp="1"/>
          </p:cNvSpPr>
          <p:nvPr>
            <p:ph type="title" idx="4294967295"/>
          </p:nvPr>
        </p:nvSpPr>
        <p:spPr>
          <a:xfrm>
            <a:off x="457200" y="76200"/>
            <a:ext cx="8229600" cy="1341438"/>
          </a:xfrm>
        </p:spPr>
        <p:txBody>
          <a:bodyPr lIns="0" rIns="0" bIns="0"/>
          <a:lstStyle/>
          <a:p>
            <a:pPr marL="273050" indent="-273050">
              <a:defRPr/>
            </a:pPr>
            <a:r>
              <a:rPr lang="zh-CN" altLang="en-US" sz="4000" b="1" kern="1200" dirty="0">
                <a:solidFill>
                  <a:srgbClr val="4A206A"/>
                </a:solidFill>
                <a:latin typeface="微软雅黑" pitchFamily="34" charset="-122"/>
                <a:ea typeface="微软雅黑" pitchFamily="34" charset="-122"/>
              </a:rPr>
              <a:t>低通原型和元件参数</a:t>
            </a:r>
          </a:p>
        </p:txBody>
      </p:sp>
      <p:pic>
        <p:nvPicPr>
          <p:cNvPr id="27652" name="Picture 3"/>
          <p:cNvPicPr>
            <a:picLocks noChangeAspect="1" noChangeArrowheads="1"/>
          </p:cNvPicPr>
          <p:nvPr/>
        </p:nvPicPr>
        <p:blipFill>
          <a:blip r:embed="rId4" cstate="print"/>
          <a:srcRect/>
          <a:stretch>
            <a:fillRect/>
          </a:stretch>
        </p:blipFill>
        <p:spPr bwMode="auto">
          <a:xfrm>
            <a:off x="1476375" y="2420938"/>
            <a:ext cx="6408738" cy="2865437"/>
          </a:xfrm>
          <a:prstGeom prst="rect">
            <a:avLst/>
          </a:prstGeom>
          <a:noFill/>
          <a:ln w="9525">
            <a:noFill/>
            <a:miter lim="800000"/>
            <a:headEnd/>
            <a:tailEnd/>
          </a:ln>
        </p:spPr>
      </p:pic>
      <p:pic>
        <p:nvPicPr>
          <p:cNvPr id="27653" name="Picture 5"/>
          <p:cNvPicPr>
            <a:picLocks noChangeAspect="1" noChangeArrowheads="1"/>
          </p:cNvPicPr>
          <p:nvPr/>
        </p:nvPicPr>
        <p:blipFill>
          <a:blip r:embed="rId5" cstate="print"/>
          <a:srcRect/>
          <a:stretch>
            <a:fillRect/>
          </a:stretch>
        </p:blipFill>
        <p:spPr bwMode="auto">
          <a:xfrm>
            <a:off x="539750" y="1125538"/>
            <a:ext cx="4000500" cy="1319212"/>
          </a:xfrm>
          <a:prstGeom prst="rect">
            <a:avLst/>
          </a:prstGeom>
          <a:noFill/>
          <a:ln w="9525">
            <a:noFill/>
            <a:miter lim="800000"/>
            <a:headEnd/>
            <a:tailEnd/>
          </a:ln>
        </p:spPr>
      </p:pic>
      <p:pic>
        <p:nvPicPr>
          <p:cNvPr id="27654" name="Picture 6"/>
          <p:cNvPicPr>
            <a:picLocks noChangeAspect="1" noChangeArrowheads="1"/>
          </p:cNvPicPr>
          <p:nvPr/>
        </p:nvPicPr>
        <p:blipFill>
          <a:blip r:embed="rId6" cstate="print"/>
          <a:srcRect/>
          <a:stretch>
            <a:fillRect/>
          </a:stretch>
        </p:blipFill>
        <p:spPr bwMode="auto">
          <a:xfrm>
            <a:off x="4643438" y="1125538"/>
            <a:ext cx="4360862" cy="1285875"/>
          </a:xfrm>
          <a:prstGeom prst="rect">
            <a:avLst/>
          </a:prstGeom>
          <a:noFill/>
          <a:ln w="9525">
            <a:noFill/>
            <a:miter lim="800000"/>
            <a:headEnd/>
            <a:tailEnd/>
          </a:ln>
        </p:spPr>
      </p:pic>
      <p:pic>
        <p:nvPicPr>
          <p:cNvPr id="27655" name="Picture 8"/>
          <p:cNvPicPr>
            <a:picLocks noChangeAspect="1" noChangeArrowheads="1"/>
          </p:cNvPicPr>
          <p:nvPr/>
        </p:nvPicPr>
        <p:blipFill>
          <a:blip r:embed="rId3" cstate="print"/>
          <a:srcRect l="31500" t="61200" r="31500" b="28799"/>
          <a:stretch>
            <a:fillRect/>
          </a:stretch>
        </p:blipFill>
        <p:spPr bwMode="auto">
          <a:xfrm>
            <a:off x="5076825" y="5589588"/>
            <a:ext cx="3976688" cy="671512"/>
          </a:xfrm>
          <a:prstGeom prst="rect">
            <a:avLst/>
          </a:prstGeom>
          <a:noFill/>
          <a:ln w="9525" algn="ctr">
            <a:noFill/>
            <a:miter lim="800000"/>
            <a:headEnd/>
            <a:tailEnd type="none" w="med" len="lg"/>
          </a:ln>
        </p:spPr>
      </p:pic>
      <p:grpSp>
        <p:nvGrpSpPr>
          <p:cNvPr id="27656" name="Group 10"/>
          <p:cNvGrpSpPr>
            <a:grpSpLocks/>
          </p:cNvGrpSpPr>
          <p:nvPr/>
        </p:nvGrpSpPr>
        <p:grpSpPr bwMode="auto">
          <a:xfrm>
            <a:off x="0" y="5516563"/>
            <a:ext cx="2235200" cy="700087"/>
            <a:chOff x="0" y="3475"/>
            <a:chExt cx="1408" cy="441"/>
          </a:xfrm>
        </p:grpSpPr>
        <p:pic>
          <p:nvPicPr>
            <p:cNvPr id="27657" name="Picture 6"/>
            <p:cNvPicPr>
              <a:picLocks noChangeAspect="1" noChangeArrowheads="1"/>
            </p:cNvPicPr>
            <p:nvPr/>
          </p:nvPicPr>
          <p:blipFill>
            <a:blip r:embed="rId7" cstate="print"/>
            <a:srcRect l="33749" t="68401" r="60750" b="21600"/>
            <a:stretch>
              <a:fillRect/>
            </a:stretch>
          </p:blipFill>
          <p:spPr bwMode="auto">
            <a:xfrm>
              <a:off x="0" y="3475"/>
              <a:ext cx="387" cy="441"/>
            </a:xfrm>
            <a:prstGeom prst="rect">
              <a:avLst/>
            </a:prstGeom>
            <a:noFill/>
            <a:ln w="9525" algn="ctr">
              <a:noFill/>
              <a:miter lim="800000"/>
              <a:headEnd/>
              <a:tailEnd type="none" w="med" len="lg"/>
            </a:ln>
          </p:spPr>
        </p:pic>
        <p:pic>
          <p:nvPicPr>
            <p:cNvPr id="27658" name="Picture 9"/>
            <p:cNvPicPr>
              <a:picLocks noChangeAspect="1" noChangeArrowheads="1"/>
            </p:cNvPicPr>
            <p:nvPr/>
          </p:nvPicPr>
          <p:blipFill>
            <a:blip r:embed="rId7" cstate="print"/>
            <a:srcRect l="46574" t="68401" r="38251" b="21600"/>
            <a:stretch>
              <a:fillRect/>
            </a:stretch>
          </p:blipFill>
          <p:spPr bwMode="auto">
            <a:xfrm>
              <a:off x="340" y="3475"/>
              <a:ext cx="1068" cy="441"/>
            </a:xfrm>
            <a:prstGeom prst="rect">
              <a:avLst/>
            </a:prstGeom>
            <a:noFill/>
            <a:ln w="9525" algn="ctr">
              <a:noFill/>
              <a:miter lim="800000"/>
              <a:headEnd/>
              <a:tailEnd type="none" w="med" len="lg"/>
            </a:ln>
          </p:spPr>
        </p:pic>
      </p:grpSp>
    </p:spTree>
    <p:extLst>
      <p:ext uri="{BB962C8B-B14F-4D97-AF65-F5344CB8AC3E}">
        <p14:creationId xmlns:p14="http://schemas.microsoft.com/office/powerpoint/2010/main" val="7753730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3" cstate="print"/>
          <a:srcRect/>
          <a:stretch>
            <a:fillRect/>
          </a:stretch>
        </p:blipFill>
        <p:spPr bwMode="auto">
          <a:xfrm>
            <a:off x="323850" y="1052513"/>
            <a:ext cx="3762375" cy="1152525"/>
          </a:xfrm>
          <a:prstGeom prst="rect">
            <a:avLst/>
          </a:prstGeom>
          <a:noFill/>
          <a:ln w="9525">
            <a:noFill/>
            <a:miter lim="800000"/>
            <a:headEnd/>
            <a:tailEnd/>
          </a:ln>
        </p:spPr>
      </p:pic>
      <p:sp>
        <p:nvSpPr>
          <p:cNvPr id="28675" name="标题 1"/>
          <p:cNvSpPr>
            <a:spLocks noGrp="1"/>
          </p:cNvSpPr>
          <p:nvPr>
            <p:ph type="title" idx="4294967295"/>
          </p:nvPr>
        </p:nvSpPr>
        <p:spPr>
          <a:xfrm>
            <a:off x="490660" y="17585"/>
            <a:ext cx="8229600" cy="1143000"/>
          </a:xfrm>
        </p:spPr>
        <p:txBody>
          <a:bodyPr lIns="0" rIns="0" bIns="0"/>
          <a:lstStyle/>
          <a:p>
            <a:pPr marL="273050" indent="-273050">
              <a:defRPr/>
            </a:pPr>
            <a:r>
              <a:rPr lang="zh-CN" altLang="en-US" sz="4000" b="1" kern="1200" dirty="0">
                <a:solidFill>
                  <a:srgbClr val="4A206A"/>
                </a:solidFill>
                <a:latin typeface="微软雅黑" pitchFamily="34" charset="-122"/>
                <a:ea typeface="微软雅黑" pitchFamily="34" charset="-122"/>
              </a:rPr>
              <a:t>切比雪夫滤波器的归一化响应</a:t>
            </a:r>
          </a:p>
        </p:txBody>
      </p:sp>
      <p:pic>
        <p:nvPicPr>
          <p:cNvPr id="28676" name="Picture 4"/>
          <p:cNvPicPr>
            <a:picLocks noChangeAspect="1" noChangeArrowheads="1"/>
          </p:cNvPicPr>
          <p:nvPr/>
        </p:nvPicPr>
        <p:blipFill>
          <a:blip r:embed="rId4" cstate="print"/>
          <a:srcRect/>
          <a:stretch>
            <a:fillRect/>
          </a:stretch>
        </p:blipFill>
        <p:spPr bwMode="auto">
          <a:xfrm>
            <a:off x="1961478" y="2579444"/>
            <a:ext cx="5287963" cy="4138613"/>
          </a:xfrm>
          <a:prstGeom prst="rect">
            <a:avLst/>
          </a:prstGeom>
          <a:noFill/>
          <a:ln w="9525">
            <a:noFill/>
            <a:miter lim="800000"/>
            <a:headEnd/>
            <a:tailEnd/>
          </a:ln>
        </p:spPr>
      </p:pic>
      <p:pic>
        <p:nvPicPr>
          <p:cNvPr id="28677" name="Picture 1"/>
          <p:cNvPicPr>
            <a:picLocks noChangeAspect="1" noChangeArrowheads="1"/>
          </p:cNvPicPr>
          <p:nvPr/>
        </p:nvPicPr>
        <p:blipFill>
          <a:blip r:embed="rId5" cstate="print"/>
          <a:srcRect/>
          <a:stretch>
            <a:fillRect/>
          </a:stretch>
        </p:blipFill>
        <p:spPr bwMode="auto">
          <a:xfrm>
            <a:off x="4140200" y="1052513"/>
            <a:ext cx="4562475" cy="1039812"/>
          </a:xfrm>
          <a:prstGeom prst="rect">
            <a:avLst/>
          </a:prstGeom>
          <a:noFill/>
          <a:ln w="9525">
            <a:noFill/>
            <a:miter lim="800000"/>
            <a:headEnd/>
            <a:tailEnd/>
          </a:ln>
        </p:spPr>
      </p:pic>
      <p:grpSp>
        <p:nvGrpSpPr>
          <p:cNvPr id="2" name="Group 8"/>
          <p:cNvGrpSpPr>
            <a:grpSpLocks/>
          </p:cNvGrpSpPr>
          <p:nvPr/>
        </p:nvGrpSpPr>
        <p:grpSpPr bwMode="auto">
          <a:xfrm>
            <a:off x="179388" y="1989138"/>
            <a:ext cx="2447925" cy="1323975"/>
            <a:chOff x="249" y="1253"/>
            <a:chExt cx="1542" cy="834"/>
          </a:xfrm>
        </p:grpSpPr>
        <p:sp>
          <p:nvSpPr>
            <p:cNvPr id="28679" name="Text Box 6"/>
            <p:cNvSpPr txBox="1">
              <a:spLocks noChangeArrowheads="1"/>
            </p:cNvSpPr>
            <p:nvPr/>
          </p:nvSpPr>
          <p:spPr bwMode="auto">
            <a:xfrm>
              <a:off x="249" y="1389"/>
              <a:ext cx="1270" cy="698"/>
            </a:xfrm>
            <a:prstGeom prst="rect">
              <a:avLst/>
            </a:prstGeom>
            <a:noFill/>
            <a:ln w="9525" algn="ctr">
              <a:noFill/>
              <a:miter lim="800000"/>
              <a:headEnd/>
              <a:tailEnd type="none" w="med" len="lg"/>
            </a:ln>
          </p:spPr>
          <p:txBody>
            <a:bodyPr>
              <a:spAutoFit/>
            </a:bodyPr>
            <a:lstStyle/>
            <a:p>
              <a:pPr eaLnBrk="1" hangingPunct="1">
                <a:spcBef>
                  <a:spcPct val="50000"/>
                </a:spcBef>
                <a:buClrTx/>
                <a:buSzTx/>
                <a:buFontTx/>
                <a:buNone/>
              </a:pPr>
              <a:r>
                <a:rPr lang="zh-CN" altLang="en-US" sz="2200" b="1" dirty="0">
                  <a:latin typeface="Times New Roman" pitchFamily="18" charset="0"/>
                </a:rPr>
                <a:t>调整通带内纹波高度的常数因子</a:t>
              </a:r>
            </a:p>
          </p:txBody>
        </p:sp>
        <p:sp>
          <p:nvSpPr>
            <p:cNvPr id="28680" name="Line 7"/>
            <p:cNvSpPr>
              <a:spLocks noChangeShapeType="1"/>
            </p:cNvSpPr>
            <p:nvPr/>
          </p:nvSpPr>
          <p:spPr bwMode="auto">
            <a:xfrm flipV="1">
              <a:off x="1111" y="1253"/>
              <a:ext cx="680" cy="227"/>
            </a:xfrm>
            <a:prstGeom prst="line">
              <a:avLst/>
            </a:prstGeom>
            <a:noFill/>
            <a:ln w="28575">
              <a:solidFill>
                <a:schemeClr val="tx1"/>
              </a:solidFill>
              <a:round/>
              <a:headEnd/>
              <a:tailEnd type="stealth" w="med" len="lg"/>
            </a:ln>
          </p:spPr>
          <p:txBody>
            <a:bodyPr/>
            <a:lstStyle/>
            <a:p>
              <a:endParaRPr lang="zh-CN" altLang="en-US"/>
            </a:p>
          </p:txBody>
        </p:sp>
      </p:grpSp>
    </p:spTree>
    <p:extLst>
      <p:ext uri="{BB962C8B-B14F-4D97-AF65-F5344CB8AC3E}">
        <p14:creationId xmlns:p14="http://schemas.microsoft.com/office/powerpoint/2010/main" val="40734310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381000" y="241362"/>
            <a:ext cx="8229600" cy="1023510"/>
          </a:xfrm>
        </p:spPr>
        <p:txBody>
          <a:bodyPr/>
          <a:lstStyle/>
          <a:p>
            <a:r>
              <a:rPr lang="zh-CN" altLang="en-US" sz="4000" b="1" dirty="0" smtClean="0">
                <a:solidFill>
                  <a:srgbClr val="4A206A"/>
                </a:solidFill>
                <a:latin typeface="微软雅黑" pitchFamily="34" charset="-122"/>
                <a:ea typeface="微软雅黑" pitchFamily="34" charset="-122"/>
              </a:rPr>
              <a:t>滤波器的分类</a:t>
            </a:r>
          </a:p>
        </p:txBody>
      </p:sp>
      <p:sp>
        <p:nvSpPr>
          <p:cNvPr id="699397" name="Text Box 5"/>
          <p:cNvSpPr txBox="1">
            <a:spLocks noChangeArrowheads="1"/>
          </p:cNvSpPr>
          <p:nvPr/>
        </p:nvSpPr>
        <p:spPr bwMode="auto">
          <a:xfrm>
            <a:off x="497621" y="1398348"/>
            <a:ext cx="8459787" cy="519112"/>
          </a:xfrm>
          <a:prstGeom prst="rect">
            <a:avLst/>
          </a:prstGeom>
          <a:noFill/>
          <a:ln w="9525" algn="ctr">
            <a:noFill/>
            <a:miter lim="800000"/>
            <a:headEnd/>
            <a:tailEnd type="none" w="med" len="lg"/>
          </a:ln>
        </p:spPr>
        <p:txBody>
          <a:bodyPr>
            <a:spAutoFit/>
          </a:bodyPr>
          <a:lstStyle/>
          <a:p>
            <a:pPr eaLnBrk="1" hangingPunct="1">
              <a:spcBef>
                <a:spcPct val="50000"/>
              </a:spcBef>
              <a:buClrTx/>
              <a:buSzTx/>
              <a:buFontTx/>
              <a:buNone/>
            </a:pPr>
            <a:r>
              <a:rPr lang="zh-CN" altLang="en-US" sz="2800" b="1" dirty="0">
                <a:latin typeface="Times New Roman" pitchFamily="18" charset="0"/>
              </a:rPr>
              <a:t>按信号处理的方式：模拟滤波器和数字滤波器；</a:t>
            </a:r>
          </a:p>
        </p:txBody>
      </p:sp>
      <p:sp>
        <p:nvSpPr>
          <p:cNvPr id="699398" name="Text Box 6"/>
          <p:cNvSpPr txBox="1">
            <a:spLocks noChangeArrowheads="1"/>
          </p:cNvSpPr>
          <p:nvPr/>
        </p:nvSpPr>
        <p:spPr bwMode="auto">
          <a:xfrm>
            <a:off x="468313" y="2205038"/>
            <a:ext cx="8459787" cy="946150"/>
          </a:xfrm>
          <a:prstGeom prst="rect">
            <a:avLst/>
          </a:prstGeom>
          <a:noFill/>
          <a:ln w="9525" algn="ctr">
            <a:noFill/>
            <a:miter lim="800000"/>
            <a:headEnd/>
            <a:tailEnd type="none" w="med" len="lg"/>
          </a:ln>
        </p:spPr>
        <p:txBody>
          <a:bodyPr>
            <a:spAutoFit/>
          </a:bodyPr>
          <a:lstStyle/>
          <a:p>
            <a:pPr eaLnBrk="1" hangingPunct="1">
              <a:spcBef>
                <a:spcPct val="50000"/>
              </a:spcBef>
              <a:buClrTx/>
              <a:buSzTx/>
              <a:buFontTx/>
              <a:buNone/>
            </a:pPr>
            <a:r>
              <a:rPr lang="zh-CN" altLang="en-US" sz="2800" b="1" dirty="0">
                <a:latin typeface="Times New Roman" pitchFamily="18" charset="0"/>
              </a:rPr>
              <a:t>按通频带分类：低通滤波器、高通滤波器、带通滤波器和带阻滤波器；</a:t>
            </a:r>
          </a:p>
        </p:txBody>
      </p:sp>
      <p:sp>
        <p:nvSpPr>
          <p:cNvPr id="699399" name="Text Box 7"/>
          <p:cNvSpPr txBox="1">
            <a:spLocks noChangeArrowheads="1"/>
          </p:cNvSpPr>
          <p:nvPr/>
        </p:nvSpPr>
        <p:spPr bwMode="auto">
          <a:xfrm>
            <a:off x="480036" y="3456721"/>
            <a:ext cx="8459788" cy="1373188"/>
          </a:xfrm>
          <a:prstGeom prst="rect">
            <a:avLst/>
          </a:prstGeom>
          <a:noFill/>
          <a:ln w="9525" algn="ctr">
            <a:noFill/>
            <a:miter lim="800000"/>
            <a:headEnd/>
            <a:tailEnd type="none" w="med" len="lg"/>
          </a:ln>
        </p:spPr>
        <p:txBody>
          <a:bodyPr>
            <a:spAutoFit/>
          </a:bodyPr>
          <a:lstStyle/>
          <a:p>
            <a:pPr eaLnBrk="1" hangingPunct="1">
              <a:spcBef>
                <a:spcPct val="50000"/>
              </a:spcBef>
              <a:buClrTx/>
              <a:buSzTx/>
              <a:buFontTx/>
              <a:buNone/>
            </a:pPr>
            <a:r>
              <a:rPr lang="zh-CN" altLang="en-US" sz="2800" b="1" dirty="0">
                <a:latin typeface="Times New Roman" pitchFamily="18" charset="0"/>
              </a:rPr>
              <a:t>按通带滤波器特性分类：最大平坦滤波器（巴特沃斯型）、等波纹滤波器（切比雪夫型）和线性相移滤波器（贝塞尔型）；</a:t>
            </a:r>
          </a:p>
        </p:txBody>
      </p:sp>
      <p:sp>
        <p:nvSpPr>
          <p:cNvPr id="699400" name="Text Box 8"/>
          <p:cNvSpPr txBox="1">
            <a:spLocks noChangeArrowheads="1"/>
          </p:cNvSpPr>
          <p:nvPr/>
        </p:nvSpPr>
        <p:spPr bwMode="auto">
          <a:xfrm>
            <a:off x="468313" y="5084763"/>
            <a:ext cx="8459787" cy="946150"/>
          </a:xfrm>
          <a:prstGeom prst="rect">
            <a:avLst/>
          </a:prstGeom>
          <a:noFill/>
          <a:ln w="9525" algn="ctr">
            <a:noFill/>
            <a:miter lim="800000"/>
            <a:headEnd/>
            <a:tailEnd type="none" w="med" len="lg"/>
          </a:ln>
        </p:spPr>
        <p:txBody>
          <a:bodyPr>
            <a:spAutoFit/>
          </a:bodyPr>
          <a:lstStyle/>
          <a:p>
            <a:pPr eaLnBrk="1" hangingPunct="1">
              <a:spcBef>
                <a:spcPct val="50000"/>
              </a:spcBef>
              <a:buClrTx/>
              <a:buSzTx/>
              <a:buFontTx/>
              <a:buNone/>
            </a:pPr>
            <a:r>
              <a:rPr lang="zh-CN" altLang="en-US" sz="2800" b="1" dirty="0">
                <a:latin typeface="Times New Roman" pitchFamily="18" charset="0"/>
              </a:rPr>
              <a:t>特殊要求的滤波器：线性相移滤波器、时延滤波器、声表面波滤波器；</a:t>
            </a:r>
          </a:p>
        </p:txBody>
      </p:sp>
      <p:graphicFrame>
        <p:nvGraphicFramePr>
          <p:cNvPr id="2" name="对象 1">
            <a:hlinkClick r:id="" action="ppaction://ole?verb=0"/>
          </p:cNvPr>
          <p:cNvGraphicFramePr>
            <a:graphicFrameLocks noChangeAspect="1"/>
          </p:cNvGraphicFramePr>
          <p:nvPr>
            <p:extLst>
              <p:ext uri="{D42A27DB-BD31-4B8C-83A1-F6EECF244321}">
                <p14:modId xmlns:p14="http://schemas.microsoft.com/office/powerpoint/2010/main" val="3442952393"/>
              </p:ext>
            </p:extLst>
          </p:nvPr>
        </p:nvGraphicFramePr>
        <p:xfrm>
          <a:off x="7834788" y="1298148"/>
          <a:ext cx="1105036" cy="748688"/>
        </p:xfrm>
        <a:graphic>
          <a:graphicData uri="http://schemas.openxmlformats.org/presentationml/2006/ole">
            <mc:AlternateContent xmlns:mc="http://schemas.openxmlformats.org/markup-compatibility/2006">
              <mc:Choice xmlns:v="urn:schemas-microsoft-com:vml" Requires="v">
                <p:oleObj spid="_x0000_s135289" name="包装程序外壳对象" showAsIcon="1" r:id="rId4" imgW="486720" imgH="330120" progId="Package">
                  <p:embed/>
                </p:oleObj>
              </mc:Choice>
              <mc:Fallback>
                <p:oleObj name="包装程序外壳对象" showAsIcon="1" r:id="rId4" imgW="486720" imgH="330120" progId="Package">
                  <p:embed/>
                  <p:pic>
                    <p:nvPicPr>
                      <p:cNvPr id="0" name=""/>
                      <p:cNvPicPr/>
                      <p:nvPr/>
                    </p:nvPicPr>
                    <p:blipFill>
                      <a:blip r:embed="rId5"/>
                      <a:stretch>
                        <a:fillRect/>
                      </a:stretch>
                    </p:blipFill>
                    <p:spPr>
                      <a:xfrm>
                        <a:off x="7834788" y="1298148"/>
                        <a:ext cx="1105036" cy="748688"/>
                      </a:xfrm>
                      <a:prstGeom prst="rect">
                        <a:avLst/>
                      </a:prstGeom>
                    </p:spPr>
                  </p:pic>
                </p:oleObj>
              </mc:Fallback>
            </mc:AlternateContent>
          </a:graphicData>
        </a:graphic>
      </p:graphicFrame>
    </p:spTree>
    <p:extLst>
      <p:ext uri="{BB962C8B-B14F-4D97-AF65-F5344CB8AC3E}">
        <p14:creationId xmlns:p14="http://schemas.microsoft.com/office/powerpoint/2010/main" val="3776275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99397"/>
                                        </p:tgtEl>
                                        <p:attrNameLst>
                                          <p:attrName>style.visibility</p:attrName>
                                        </p:attrNameLst>
                                      </p:cBhvr>
                                      <p:to>
                                        <p:strVal val="visible"/>
                                      </p:to>
                                    </p:set>
                                    <p:animEffect transition="in" filter="blinds(horizontal)">
                                      <p:cBhvr>
                                        <p:cTn id="7" dur="500"/>
                                        <p:tgtEl>
                                          <p:spTgt spid="69939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99398"/>
                                        </p:tgtEl>
                                        <p:attrNameLst>
                                          <p:attrName>style.visibility</p:attrName>
                                        </p:attrNameLst>
                                      </p:cBhvr>
                                      <p:to>
                                        <p:strVal val="visible"/>
                                      </p:to>
                                    </p:set>
                                    <p:animEffect transition="in" filter="blinds(horizontal)">
                                      <p:cBhvr>
                                        <p:cTn id="12" dur="500"/>
                                        <p:tgtEl>
                                          <p:spTgt spid="69939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99399"/>
                                        </p:tgtEl>
                                        <p:attrNameLst>
                                          <p:attrName>style.visibility</p:attrName>
                                        </p:attrNameLst>
                                      </p:cBhvr>
                                      <p:to>
                                        <p:strVal val="visible"/>
                                      </p:to>
                                    </p:set>
                                    <p:animEffect transition="in" filter="blinds(horizontal)">
                                      <p:cBhvr>
                                        <p:cTn id="17" dur="500"/>
                                        <p:tgtEl>
                                          <p:spTgt spid="69939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99400"/>
                                        </p:tgtEl>
                                        <p:attrNameLst>
                                          <p:attrName>style.visibility</p:attrName>
                                        </p:attrNameLst>
                                      </p:cBhvr>
                                      <p:to>
                                        <p:strVal val="visible"/>
                                      </p:to>
                                    </p:set>
                                    <p:animEffect transition="in" filter="blinds(horizontal)">
                                      <p:cBhvr>
                                        <p:cTn id="22" dur="500"/>
                                        <p:tgtEl>
                                          <p:spTgt spid="6994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9397" grpId="0"/>
      <p:bldP spid="699398" grpId="0"/>
      <p:bldP spid="699399" grpId="0"/>
      <p:bldP spid="69940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endParaRPr lang="zh-CN" altLang="en-US" smtClean="0"/>
          </a:p>
        </p:txBody>
      </p:sp>
      <p:pic>
        <p:nvPicPr>
          <p:cNvPr id="29699" name="Picture 4"/>
          <p:cNvPicPr>
            <a:picLocks noChangeAspect="1" noChangeArrowheads="1"/>
          </p:cNvPicPr>
          <p:nvPr/>
        </p:nvPicPr>
        <p:blipFill>
          <a:blip r:embed="rId3" cstate="print"/>
          <a:srcRect l="31500" t="19800" r="33749" b="32401"/>
          <a:stretch>
            <a:fillRect/>
          </a:stretch>
        </p:blipFill>
        <p:spPr bwMode="auto">
          <a:xfrm>
            <a:off x="0" y="1196975"/>
            <a:ext cx="4608513" cy="3960813"/>
          </a:xfrm>
          <a:prstGeom prst="rect">
            <a:avLst/>
          </a:prstGeom>
          <a:noFill/>
          <a:ln w="9525" algn="ctr">
            <a:noFill/>
            <a:miter lim="800000"/>
            <a:headEnd/>
            <a:tailEnd type="none" w="med" len="lg"/>
          </a:ln>
        </p:spPr>
      </p:pic>
      <p:pic>
        <p:nvPicPr>
          <p:cNvPr id="29700" name="Picture 5"/>
          <p:cNvPicPr>
            <a:picLocks noChangeAspect="1" noChangeArrowheads="1"/>
          </p:cNvPicPr>
          <p:nvPr/>
        </p:nvPicPr>
        <p:blipFill>
          <a:blip r:embed="rId4" cstate="print"/>
          <a:srcRect l="33749" t="41400" r="31500" b="9000"/>
          <a:stretch>
            <a:fillRect/>
          </a:stretch>
        </p:blipFill>
        <p:spPr bwMode="auto">
          <a:xfrm>
            <a:off x="4643438" y="1268413"/>
            <a:ext cx="4284662" cy="3819525"/>
          </a:xfrm>
          <a:prstGeom prst="rect">
            <a:avLst/>
          </a:prstGeom>
          <a:noFill/>
          <a:ln w="9525" algn="ctr">
            <a:noFill/>
            <a:miter lim="800000"/>
            <a:headEnd/>
            <a:tailEnd type="none" w="med" len="lg"/>
          </a:ln>
        </p:spPr>
      </p:pic>
      <p:sp>
        <p:nvSpPr>
          <p:cNvPr id="620550" name="Text Box 6"/>
          <p:cNvSpPr txBox="1">
            <a:spLocks noChangeArrowheads="1"/>
          </p:cNvSpPr>
          <p:nvPr/>
        </p:nvSpPr>
        <p:spPr bwMode="auto">
          <a:xfrm>
            <a:off x="1042988" y="5157788"/>
            <a:ext cx="7129462" cy="457200"/>
          </a:xfrm>
          <a:prstGeom prst="rect">
            <a:avLst/>
          </a:prstGeom>
          <a:noFill/>
          <a:ln w="9525" algn="ctr">
            <a:noFill/>
            <a:miter lim="800000"/>
            <a:headEnd/>
            <a:tailEnd type="none" w="med" len="lg"/>
          </a:ln>
        </p:spPr>
        <p:txBody>
          <a:bodyPr>
            <a:spAutoFit/>
          </a:bodyPr>
          <a:lstStyle/>
          <a:p>
            <a:pPr algn="ctr" eaLnBrk="1" hangingPunct="1">
              <a:spcBef>
                <a:spcPct val="50000"/>
              </a:spcBef>
              <a:buClrTx/>
              <a:buSzTx/>
              <a:buFontTx/>
              <a:buNone/>
            </a:pPr>
            <a:r>
              <a:rPr lang="zh-CN" altLang="en-US" sz="2400" b="1" dirty="0">
                <a:solidFill>
                  <a:srgbClr val="000099"/>
                </a:solidFill>
                <a:latin typeface="Times New Roman" pitchFamily="18" charset="0"/>
              </a:rPr>
              <a:t>通带内的波纹越大则通带到阻带的过渡越陡峭</a:t>
            </a:r>
          </a:p>
        </p:txBody>
      </p:sp>
      <p:sp>
        <p:nvSpPr>
          <p:cNvPr id="620551" name="Text Box 7"/>
          <p:cNvSpPr txBox="1">
            <a:spLocks noChangeArrowheads="1"/>
          </p:cNvSpPr>
          <p:nvPr/>
        </p:nvSpPr>
        <p:spPr bwMode="auto">
          <a:xfrm>
            <a:off x="1042988" y="5661025"/>
            <a:ext cx="7129462" cy="457200"/>
          </a:xfrm>
          <a:prstGeom prst="rect">
            <a:avLst/>
          </a:prstGeom>
          <a:noFill/>
          <a:ln w="9525" algn="ctr">
            <a:noFill/>
            <a:miter lim="800000"/>
            <a:headEnd/>
            <a:tailEnd type="none" w="med" len="lg"/>
          </a:ln>
        </p:spPr>
        <p:txBody>
          <a:bodyPr>
            <a:spAutoFit/>
          </a:bodyPr>
          <a:lstStyle/>
          <a:p>
            <a:pPr algn="ctr" eaLnBrk="1" hangingPunct="1">
              <a:spcBef>
                <a:spcPct val="50000"/>
              </a:spcBef>
              <a:buClrTx/>
              <a:buSzTx/>
              <a:buFontTx/>
              <a:buNone/>
            </a:pPr>
            <a:r>
              <a:rPr lang="zh-CN" altLang="en-US" sz="2400" b="1" dirty="0">
                <a:solidFill>
                  <a:srgbClr val="000099"/>
                </a:solidFill>
                <a:latin typeface="Times New Roman" pitchFamily="18" charset="0"/>
              </a:rPr>
              <a:t>切比雪夫滤波器具有更陡峭的通带</a:t>
            </a:r>
            <a:r>
              <a:rPr lang="en-US" altLang="zh-CN" sz="2400" b="1" dirty="0">
                <a:solidFill>
                  <a:srgbClr val="000099"/>
                </a:solidFill>
                <a:latin typeface="Times New Roman" pitchFamily="18" charset="0"/>
              </a:rPr>
              <a:t>-</a:t>
            </a:r>
            <a:r>
              <a:rPr lang="zh-CN" altLang="en-US" sz="2400" b="1" dirty="0">
                <a:solidFill>
                  <a:srgbClr val="000099"/>
                </a:solidFill>
                <a:latin typeface="Times New Roman" pitchFamily="18" charset="0"/>
              </a:rPr>
              <a:t>阻带过渡特性！</a:t>
            </a:r>
          </a:p>
        </p:txBody>
      </p:sp>
    </p:spTree>
    <p:extLst>
      <p:ext uri="{BB962C8B-B14F-4D97-AF65-F5344CB8AC3E}">
        <p14:creationId xmlns:p14="http://schemas.microsoft.com/office/powerpoint/2010/main" val="12708883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idx="4294967295"/>
          </p:nvPr>
        </p:nvSpPr>
        <p:spPr>
          <a:xfrm>
            <a:off x="424596" y="34132"/>
            <a:ext cx="8229600" cy="1143000"/>
          </a:xfrm>
        </p:spPr>
        <p:txBody>
          <a:bodyPr lIns="0" rIns="0" bIns="0"/>
          <a:lstStyle/>
          <a:p>
            <a:pPr marL="273050" indent="-273050">
              <a:defRPr/>
            </a:pPr>
            <a:r>
              <a:rPr lang="zh-CN" altLang="en-US" sz="4000" b="1" kern="1200" dirty="0">
                <a:solidFill>
                  <a:srgbClr val="4A206A"/>
                </a:solidFill>
                <a:latin typeface="微软雅黑" pitchFamily="34" charset="-122"/>
                <a:ea typeface="微软雅黑" pitchFamily="34" charset="-122"/>
              </a:rPr>
              <a:t>低通原型的元件参数</a:t>
            </a:r>
          </a:p>
        </p:txBody>
      </p:sp>
      <p:pic>
        <p:nvPicPr>
          <p:cNvPr id="30723" name="Picture 3"/>
          <p:cNvPicPr>
            <a:picLocks noChangeAspect="1" noChangeArrowheads="1"/>
          </p:cNvPicPr>
          <p:nvPr/>
        </p:nvPicPr>
        <p:blipFill>
          <a:blip r:embed="rId3" cstate="print"/>
          <a:srcRect/>
          <a:stretch>
            <a:fillRect/>
          </a:stretch>
        </p:blipFill>
        <p:spPr bwMode="auto">
          <a:xfrm>
            <a:off x="3203575" y="4076700"/>
            <a:ext cx="5572125" cy="2330450"/>
          </a:xfrm>
          <a:prstGeom prst="rect">
            <a:avLst/>
          </a:prstGeom>
          <a:noFill/>
          <a:ln w="9525">
            <a:noFill/>
            <a:miter lim="800000"/>
            <a:headEnd/>
            <a:tailEnd/>
          </a:ln>
        </p:spPr>
      </p:pic>
      <p:pic>
        <p:nvPicPr>
          <p:cNvPr id="30724" name="Picture 4"/>
          <p:cNvPicPr>
            <a:picLocks noChangeAspect="1" noChangeArrowheads="1"/>
          </p:cNvPicPr>
          <p:nvPr/>
        </p:nvPicPr>
        <p:blipFill>
          <a:blip r:embed="rId4" cstate="print"/>
          <a:srcRect/>
          <a:stretch>
            <a:fillRect/>
          </a:stretch>
        </p:blipFill>
        <p:spPr bwMode="auto">
          <a:xfrm>
            <a:off x="468313" y="1341438"/>
            <a:ext cx="6072187" cy="2614612"/>
          </a:xfrm>
          <a:prstGeom prst="rect">
            <a:avLst/>
          </a:prstGeom>
          <a:noFill/>
          <a:ln w="9525">
            <a:noFill/>
            <a:miter lim="800000"/>
            <a:headEnd/>
            <a:tailEnd/>
          </a:ln>
        </p:spPr>
      </p:pic>
      <p:sp>
        <p:nvSpPr>
          <p:cNvPr id="30725" name="矩形 6"/>
          <p:cNvSpPr>
            <a:spLocks noChangeArrowheads="1"/>
          </p:cNvSpPr>
          <p:nvPr/>
        </p:nvSpPr>
        <p:spPr bwMode="auto">
          <a:xfrm>
            <a:off x="7286625" y="2143125"/>
            <a:ext cx="1338263" cy="461963"/>
          </a:xfrm>
          <a:prstGeom prst="rect">
            <a:avLst/>
          </a:prstGeom>
          <a:noFill/>
          <a:ln w="9525">
            <a:noFill/>
            <a:miter lim="800000"/>
            <a:headEnd/>
            <a:tailEnd/>
          </a:ln>
        </p:spPr>
        <p:txBody>
          <a:bodyPr wrap="none">
            <a:spAutoFit/>
          </a:bodyPr>
          <a:lstStyle/>
          <a:p>
            <a:pPr eaLnBrk="1" hangingPunct="1">
              <a:spcBef>
                <a:spcPct val="0"/>
              </a:spcBef>
              <a:buClrTx/>
              <a:buSzTx/>
              <a:buFontTx/>
              <a:buNone/>
            </a:pPr>
            <a:r>
              <a:rPr kumimoji="0" lang="zh-CN" altLang="en-US" sz="2400">
                <a:latin typeface="Times New Roman" pitchFamily="18" charset="0"/>
                <a:cs typeface="Times New Roman" pitchFamily="18" charset="0"/>
              </a:rPr>
              <a:t>纹波</a:t>
            </a:r>
            <a:r>
              <a:rPr kumimoji="0" lang="en-US" altLang="zh-CN" sz="2400">
                <a:latin typeface="Times New Roman" pitchFamily="18" charset="0"/>
                <a:cs typeface="Times New Roman" pitchFamily="18" charset="0"/>
              </a:rPr>
              <a:t>3dB</a:t>
            </a:r>
            <a:endParaRPr kumimoji="0" lang="zh-CN" altLang="en-US" sz="2400">
              <a:latin typeface="Times New Roman" pitchFamily="18" charset="0"/>
              <a:cs typeface="Times New Roman" pitchFamily="18" charset="0"/>
            </a:endParaRPr>
          </a:p>
        </p:txBody>
      </p:sp>
      <p:cxnSp>
        <p:nvCxnSpPr>
          <p:cNvPr id="8" name="直接箭头连接符 7"/>
          <p:cNvCxnSpPr/>
          <p:nvPr/>
        </p:nvCxnSpPr>
        <p:spPr>
          <a:xfrm rot="10800000" flipV="1">
            <a:off x="6557963" y="2390775"/>
            <a:ext cx="785812" cy="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rot="10800000" flipV="1">
            <a:off x="2143125" y="5500688"/>
            <a:ext cx="785813" cy="0"/>
          </a:xfrm>
          <a:prstGeom prst="straightConnector1">
            <a:avLst/>
          </a:prstGeom>
          <a:ln w="762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0728" name="矩形 12"/>
          <p:cNvSpPr>
            <a:spLocks noChangeArrowheads="1"/>
          </p:cNvSpPr>
          <p:nvPr/>
        </p:nvSpPr>
        <p:spPr bwMode="auto">
          <a:xfrm>
            <a:off x="571500" y="5253038"/>
            <a:ext cx="1565275" cy="461962"/>
          </a:xfrm>
          <a:prstGeom prst="rect">
            <a:avLst/>
          </a:prstGeom>
          <a:noFill/>
          <a:ln w="9525">
            <a:noFill/>
            <a:miter lim="800000"/>
            <a:headEnd/>
            <a:tailEnd/>
          </a:ln>
        </p:spPr>
        <p:txBody>
          <a:bodyPr wrap="none">
            <a:spAutoFit/>
          </a:bodyPr>
          <a:lstStyle/>
          <a:p>
            <a:pPr eaLnBrk="1" hangingPunct="1">
              <a:spcBef>
                <a:spcPct val="0"/>
              </a:spcBef>
              <a:buClrTx/>
              <a:buSzTx/>
              <a:buFontTx/>
              <a:buNone/>
            </a:pPr>
            <a:r>
              <a:rPr kumimoji="0" lang="zh-CN" altLang="en-US" sz="2400">
                <a:latin typeface="Times New Roman" pitchFamily="18" charset="0"/>
                <a:cs typeface="Times New Roman" pitchFamily="18" charset="0"/>
              </a:rPr>
              <a:t>纹波</a:t>
            </a:r>
            <a:r>
              <a:rPr kumimoji="0" lang="en-US" altLang="en-US" sz="2400">
                <a:latin typeface="Times New Roman" pitchFamily="18" charset="0"/>
                <a:cs typeface="Times New Roman" pitchFamily="18" charset="0"/>
              </a:rPr>
              <a:t>0.5</a:t>
            </a:r>
            <a:r>
              <a:rPr kumimoji="0" lang="en-US" altLang="zh-CN" sz="2400">
                <a:latin typeface="Times New Roman" pitchFamily="18" charset="0"/>
                <a:cs typeface="Times New Roman" pitchFamily="18" charset="0"/>
              </a:rPr>
              <a:t>dB</a:t>
            </a:r>
            <a:endParaRPr kumimoji="0" lang="zh-CN" altLang="en-US" sz="2400">
              <a:latin typeface="Times New Roman" pitchFamily="18" charset="0"/>
              <a:cs typeface="Times New Roman" pitchFamily="18" charset="0"/>
            </a:endParaRPr>
          </a:p>
        </p:txBody>
      </p:sp>
    </p:spTree>
    <p:extLst>
      <p:ext uri="{BB962C8B-B14F-4D97-AF65-F5344CB8AC3E}">
        <p14:creationId xmlns:p14="http://schemas.microsoft.com/office/powerpoint/2010/main" val="1340137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Grp="1" noChangeArrowheads="1"/>
          </p:cNvSpPr>
          <p:nvPr>
            <p:ph type="title"/>
          </p:nvPr>
        </p:nvSpPr>
        <p:spPr>
          <a:xfrm>
            <a:off x="387424" y="76200"/>
            <a:ext cx="8396214" cy="1143001"/>
          </a:xfrm>
        </p:spPr>
        <p:txBody>
          <a:bodyPr/>
          <a:lstStyle/>
          <a:p>
            <a:pPr marL="273050" indent="-273050">
              <a:defRPr/>
            </a:pPr>
            <a:r>
              <a:rPr lang="zh-CN" altLang="en-US" sz="4000" b="1" kern="1200" dirty="0">
                <a:solidFill>
                  <a:srgbClr val="4A206A"/>
                </a:solidFill>
                <a:latin typeface="微软雅黑" pitchFamily="34" charset="-122"/>
                <a:ea typeface="微软雅黑" pitchFamily="34" charset="-122"/>
              </a:rPr>
              <a:t>标准低通滤波器设计的反归一化</a:t>
            </a:r>
          </a:p>
        </p:txBody>
      </p:sp>
      <p:graphicFrame>
        <p:nvGraphicFramePr>
          <p:cNvPr id="621576" name="Object 8"/>
          <p:cNvGraphicFramePr>
            <a:graphicFrameLocks noGrp="1" noChangeAspect="1"/>
          </p:cNvGraphicFramePr>
          <p:nvPr>
            <p:ph sz="half" idx="1"/>
          </p:nvPr>
        </p:nvGraphicFramePr>
        <p:xfrm>
          <a:off x="2555875" y="4868863"/>
          <a:ext cx="1223963" cy="468312"/>
        </p:xfrm>
        <a:graphic>
          <a:graphicData uri="http://schemas.openxmlformats.org/presentationml/2006/ole">
            <mc:AlternateContent xmlns:mc="http://schemas.openxmlformats.org/markup-compatibility/2006">
              <mc:Choice xmlns:v="urn:schemas-microsoft-com:vml" Requires="v">
                <p:oleObj spid="_x0000_s72944" name="公式" r:id="rId4" imgW="596880" imgH="228600" progId="Equation.3">
                  <p:embed/>
                </p:oleObj>
              </mc:Choice>
              <mc:Fallback>
                <p:oleObj name="公式" r:id="rId4" imgW="59688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5875" y="4868863"/>
                        <a:ext cx="1223963"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21578" name="Text Box 10"/>
          <p:cNvSpPr txBox="1">
            <a:spLocks noChangeArrowheads="1"/>
          </p:cNvSpPr>
          <p:nvPr/>
        </p:nvSpPr>
        <p:spPr bwMode="auto">
          <a:xfrm>
            <a:off x="755650" y="4868863"/>
            <a:ext cx="1511300" cy="457200"/>
          </a:xfrm>
          <a:prstGeom prst="rect">
            <a:avLst/>
          </a:prstGeom>
          <a:noFill/>
          <a:ln w="9525" algn="ctr">
            <a:noFill/>
            <a:miter lim="800000"/>
            <a:headEnd/>
            <a:tailEnd type="none" w="med" len="lg"/>
          </a:ln>
        </p:spPr>
        <p:txBody>
          <a:bodyPr>
            <a:spAutoFit/>
          </a:bodyPr>
          <a:lstStyle/>
          <a:p>
            <a:pPr algn="ctr" eaLnBrk="1" hangingPunct="1">
              <a:spcBef>
                <a:spcPct val="50000"/>
              </a:spcBef>
              <a:buClrTx/>
              <a:buSzTx/>
              <a:buFontTx/>
              <a:buNone/>
            </a:pPr>
            <a:r>
              <a:rPr lang="zh-CN" altLang="en-US" sz="2400" b="1" dirty="0">
                <a:latin typeface="Times New Roman" pitchFamily="18" charset="0"/>
              </a:rPr>
              <a:t>频率变换：</a:t>
            </a:r>
          </a:p>
        </p:txBody>
      </p:sp>
      <p:graphicFrame>
        <p:nvGraphicFramePr>
          <p:cNvPr id="621579" name="Object 11"/>
          <p:cNvGraphicFramePr>
            <a:graphicFrameLocks noGrp="1" noChangeAspect="1"/>
          </p:cNvGraphicFramePr>
          <p:nvPr>
            <p:ph sz="half" idx="2"/>
            <p:extLst>
              <p:ext uri="{D42A27DB-BD31-4B8C-83A1-F6EECF244321}">
                <p14:modId xmlns:p14="http://schemas.microsoft.com/office/powerpoint/2010/main" val="3880343141"/>
              </p:ext>
            </p:extLst>
          </p:nvPr>
        </p:nvGraphicFramePr>
        <p:xfrm>
          <a:off x="2533390" y="5418505"/>
          <a:ext cx="4773079" cy="1400175"/>
        </p:xfrm>
        <a:graphic>
          <a:graphicData uri="http://schemas.openxmlformats.org/presentationml/2006/ole">
            <mc:AlternateContent xmlns:mc="http://schemas.openxmlformats.org/markup-compatibility/2006">
              <mc:Choice xmlns:v="urn:schemas-microsoft-com:vml" Requires="v">
                <p:oleObj spid="_x0000_s72945" name="公式" r:id="rId6" imgW="2984400" imgH="876240" progId="Equation.3">
                  <p:embed/>
                </p:oleObj>
              </mc:Choice>
              <mc:Fallback>
                <p:oleObj name="公式" r:id="rId6" imgW="2984400" imgH="8762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33390" y="5418505"/>
                        <a:ext cx="4773079" cy="1400175"/>
                      </a:xfrm>
                      <a:prstGeom prst="rect">
                        <a:avLst/>
                      </a:prstGeom>
                      <a:noFill/>
                      <a:ln>
                        <a:noFill/>
                      </a:ln>
                      <a:effectLst/>
                      <a:extLst/>
                    </p:spPr>
                  </p:pic>
                </p:oleObj>
              </mc:Fallback>
            </mc:AlternateContent>
          </a:graphicData>
        </a:graphic>
      </p:graphicFrame>
      <p:sp>
        <p:nvSpPr>
          <p:cNvPr id="621581" name="Text Box 13"/>
          <p:cNvSpPr txBox="1">
            <a:spLocks noChangeArrowheads="1"/>
          </p:cNvSpPr>
          <p:nvPr/>
        </p:nvSpPr>
        <p:spPr bwMode="auto">
          <a:xfrm>
            <a:off x="4876800" y="4800784"/>
            <a:ext cx="4859338" cy="457200"/>
          </a:xfrm>
          <a:prstGeom prst="rect">
            <a:avLst/>
          </a:prstGeom>
          <a:noFill/>
          <a:ln w="9525" algn="ctr">
            <a:noFill/>
            <a:miter lim="800000"/>
            <a:headEnd/>
            <a:tailEnd type="none" w="med" len="lg"/>
          </a:ln>
        </p:spPr>
        <p:txBody>
          <a:bodyPr>
            <a:spAutoFit/>
          </a:bodyPr>
          <a:lstStyle/>
          <a:p>
            <a:pPr eaLnBrk="1" hangingPunct="1">
              <a:spcBef>
                <a:spcPct val="50000"/>
              </a:spcBef>
              <a:buClrTx/>
              <a:buSzTx/>
              <a:buFontTx/>
              <a:buNone/>
            </a:pPr>
            <a:r>
              <a:rPr lang="zh-CN" altLang="en-US" sz="2400" b="1" dirty="0">
                <a:solidFill>
                  <a:srgbClr val="0000FF"/>
                </a:solidFill>
                <a:latin typeface="Times New Roman" pitchFamily="18" charset="0"/>
              </a:rPr>
              <a:t>对原始通带展宽或者扩大</a:t>
            </a:r>
          </a:p>
        </p:txBody>
      </p:sp>
      <p:pic>
        <p:nvPicPr>
          <p:cNvPr id="621582" name="Picture 14"/>
          <p:cNvPicPr>
            <a:picLocks noChangeAspect="1" noChangeArrowheads="1"/>
          </p:cNvPicPr>
          <p:nvPr/>
        </p:nvPicPr>
        <p:blipFill>
          <a:blip r:embed="rId8" cstate="print"/>
          <a:srcRect/>
          <a:stretch>
            <a:fillRect/>
          </a:stretch>
        </p:blipFill>
        <p:spPr bwMode="auto">
          <a:xfrm>
            <a:off x="1116013" y="1125538"/>
            <a:ext cx="6478587" cy="3514725"/>
          </a:xfrm>
          <a:prstGeom prst="rect">
            <a:avLst/>
          </a:prstGeom>
          <a:noFill/>
          <a:ln w="9525" algn="ctr">
            <a:noFill/>
            <a:miter lim="800000"/>
            <a:headEnd/>
            <a:tailEnd type="none" w="med" len="lg"/>
          </a:ln>
        </p:spPr>
      </p:pic>
    </p:spTree>
    <p:extLst>
      <p:ext uri="{BB962C8B-B14F-4D97-AF65-F5344CB8AC3E}">
        <p14:creationId xmlns:p14="http://schemas.microsoft.com/office/powerpoint/2010/main" val="34905704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5" name="Rectangle 2"/>
          <p:cNvSpPr>
            <a:spLocks noGrp="1" noChangeArrowheads="1"/>
          </p:cNvSpPr>
          <p:nvPr>
            <p:ph type="title"/>
          </p:nvPr>
        </p:nvSpPr>
        <p:spPr>
          <a:xfrm>
            <a:off x="1027112" y="43840"/>
            <a:ext cx="7793038" cy="1143001"/>
          </a:xfrm>
        </p:spPr>
        <p:txBody>
          <a:bodyPr/>
          <a:lstStyle/>
          <a:p>
            <a:pPr marL="273050" indent="-273050">
              <a:defRPr/>
            </a:pPr>
            <a:r>
              <a:rPr lang="zh-CN" altLang="en-US" sz="4000" b="1" kern="1200" dirty="0">
                <a:solidFill>
                  <a:srgbClr val="4A206A"/>
                </a:solidFill>
                <a:latin typeface="微软雅黑" pitchFamily="34" charset="-122"/>
                <a:ea typeface="微软雅黑" pitchFamily="34" charset="-122"/>
              </a:rPr>
              <a:t>高通滤波器设计的反归一化</a:t>
            </a:r>
          </a:p>
        </p:txBody>
      </p:sp>
      <p:graphicFrame>
        <p:nvGraphicFramePr>
          <p:cNvPr id="624646" name="Object 6"/>
          <p:cNvGraphicFramePr>
            <a:graphicFrameLocks noChangeAspect="1"/>
          </p:cNvGraphicFramePr>
          <p:nvPr/>
        </p:nvGraphicFramePr>
        <p:xfrm>
          <a:off x="2411413" y="3789363"/>
          <a:ext cx="1301750" cy="831850"/>
        </p:xfrm>
        <a:graphic>
          <a:graphicData uri="http://schemas.openxmlformats.org/presentationml/2006/ole">
            <mc:AlternateContent xmlns:mc="http://schemas.openxmlformats.org/markup-compatibility/2006">
              <mc:Choice xmlns:v="urn:schemas-microsoft-com:vml" Requires="v">
                <p:oleObj spid="_x0000_s74325" name="公式" r:id="rId4" imgW="634680" imgH="406080" progId="Equation.3">
                  <p:embed/>
                </p:oleObj>
              </mc:Choice>
              <mc:Fallback>
                <p:oleObj name="公式" r:id="rId4" imgW="634680" imgH="4060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1413" y="3789363"/>
                        <a:ext cx="1301750"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24647" name="Text Box 7"/>
          <p:cNvSpPr txBox="1">
            <a:spLocks noChangeArrowheads="1"/>
          </p:cNvSpPr>
          <p:nvPr/>
        </p:nvSpPr>
        <p:spPr bwMode="auto">
          <a:xfrm>
            <a:off x="611188" y="3933825"/>
            <a:ext cx="1511300" cy="457200"/>
          </a:xfrm>
          <a:prstGeom prst="rect">
            <a:avLst/>
          </a:prstGeom>
          <a:noFill/>
          <a:ln w="9525" algn="ctr">
            <a:noFill/>
            <a:miter lim="800000"/>
            <a:headEnd/>
            <a:tailEnd type="none" w="med" len="lg"/>
          </a:ln>
        </p:spPr>
        <p:txBody>
          <a:bodyPr>
            <a:spAutoFit/>
          </a:bodyPr>
          <a:lstStyle/>
          <a:p>
            <a:pPr algn="ctr" eaLnBrk="1" hangingPunct="1">
              <a:spcBef>
                <a:spcPct val="50000"/>
              </a:spcBef>
              <a:buClrTx/>
              <a:buSzTx/>
              <a:buFontTx/>
              <a:buNone/>
            </a:pPr>
            <a:r>
              <a:rPr lang="zh-CN" altLang="en-US" sz="2400" b="1" dirty="0">
                <a:latin typeface="Times New Roman" pitchFamily="18" charset="0"/>
              </a:rPr>
              <a:t>频率变换：</a:t>
            </a:r>
          </a:p>
        </p:txBody>
      </p:sp>
      <p:graphicFrame>
        <p:nvGraphicFramePr>
          <p:cNvPr id="624648" name="Object 8"/>
          <p:cNvGraphicFramePr>
            <a:graphicFrameLocks noChangeAspect="1"/>
          </p:cNvGraphicFramePr>
          <p:nvPr/>
        </p:nvGraphicFramePr>
        <p:xfrm>
          <a:off x="539750" y="4652963"/>
          <a:ext cx="5400675" cy="1784350"/>
        </p:xfrm>
        <a:graphic>
          <a:graphicData uri="http://schemas.openxmlformats.org/presentationml/2006/ole">
            <mc:AlternateContent xmlns:mc="http://schemas.openxmlformats.org/markup-compatibility/2006">
              <mc:Choice xmlns:v="urn:schemas-microsoft-com:vml" Requires="v">
                <p:oleObj spid="_x0000_s74326" name="公式" r:id="rId6" imgW="3073320" imgH="1015920" progId="Equation.3">
                  <p:embed/>
                </p:oleObj>
              </mc:Choice>
              <mc:Fallback>
                <p:oleObj name="公式" r:id="rId6" imgW="3073320" imgH="101592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750" y="4652963"/>
                        <a:ext cx="5400675" cy="178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7177" name="Picture 9"/>
          <p:cNvPicPr>
            <a:picLocks noChangeAspect="1" noChangeArrowheads="1"/>
          </p:cNvPicPr>
          <p:nvPr/>
        </p:nvPicPr>
        <p:blipFill>
          <a:blip r:embed="rId8" cstate="print"/>
          <a:srcRect t="12686" b="15858"/>
          <a:stretch>
            <a:fillRect/>
          </a:stretch>
        </p:blipFill>
        <p:spPr bwMode="auto">
          <a:xfrm>
            <a:off x="468313" y="1125538"/>
            <a:ext cx="3671887" cy="2703512"/>
          </a:xfrm>
          <a:prstGeom prst="rect">
            <a:avLst/>
          </a:prstGeom>
          <a:noFill/>
          <a:ln w="9525" algn="ctr">
            <a:noFill/>
            <a:miter lim="800000"/>
            <a:headEnd/>
            <a:tailEnd type="none" w="med" len="lg"/>
          </a:ln>
        </p:spPr>
      </p:pic>
      <p:pic>
        <p:nvPicPr>
          <p:cNvPr id="7178" name="Picture 10"/>
          <p:cNvPicPr>
            <a:picLocks noChangeAspect="1" noChangeArrowheads="1"/>
          </p:cNvPicPr>
          <p:nvPr/>
        </p:nvPicPr>
        <p:blipFill>
          <a:blip r:embed="rId9" cstate="print"/>
          <a:srcRect t="4004" b="6007"/>
          <a:stretch>
            <a:fillRect/>
          </a:stretch>
        </p:blipFill>
        <p:spPr bwMode="auto">
          <a:xfrm>
            <a:off x="5003800" y="1052513"/>
            <a:ext cx="3816350" cy="2749550"/>
          </a:xfrm>
          <a:prstGeom prst="rect">
            <a:avLst/>
          </a:prstGeom>
          <a:noFill/>
          <a:ln w="9525" algn="ctr">
            <a:noFill/>
            <a:miter lim="800000"/>
            <a:headEnd/>
            <a:tailEnd type="none" w="med" len="lg"/>
          </a:ln>
        </p:spPr>
      </p:pic>
      <p:grpSp>
        <p:nvGrpSpPr>
          <p:cNvPr id="2" name="Group 21"/>
          <p:cNvGrpSpPr>
            <a:grpSpLocks/>
          </p:cNvGrpSpPr>
          <p:nvPr/>
        </p:nvGrpSpPr>
        <p:grpSpPr bwMode="auto">
          <a:xfrm>
            <a:off x="5940425" y="3933825"/>
            <a:ext cx="3311525" cy="2308225"/>
            <a:chOff x="3742" y="2478"/>
            <a:chExt cx="2086" cy="1454"/>
          </a:xfrm>
        </p:grpSpPr>
        <p:graphicFrame>
          <p:nvGraphicFramePr>
            <p:cNvPr id="7172" name="Object 12"/>
            <p:cNvGraphicFramePr>
              <a:graphicFrameLocks noChangeAspect="1"/>
            </p:cNvGraphicFramePr>
            <p:nvPr/>
          </p:nvGraphicFramePr>
          <p:xfrm>
            <a:off x="4740" y="2478"/>
            <a:ext cx="718" cy="228"/>
          </p:xfrm>
          <a:graphic>
            <a:graphicData uri="http://schemas.openxmlformats.org/presentationml/2006/ole">
              <mc:AlternateContent xmlns:mc="http://schemas.openxmlformats.org/markup-compatibility/2006">
                <mc:Choice xmlns:v="urn:schemas-microsoft-com:vml" Requires="v">
                  <p:oleObj spid="_x0000_s74327" name="公式" r:id="rId10" imgW="520560" imgH="164880" progId="Equation.3">
                    <p:embed/>
                  </p:oleObj>
                </mc:Choice>
                <mc:Fallback>
                  <p:oleObj name="公式" r:id="rId10" imgW="520560" imgH="16488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40" y="2478"/>
                          <a:ext cx="718" cy="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3" name="Object 16"/>
            <p:cNvGraphicFramePr>
              <a:graphicFrameLocks noChangeAspect="1"/>
            </p:cNvGraphicFramePr>
            <p:nvPr/>
          </p:nvGraphicFramePr>
          <p:xfrm>
            <a:off x="3969" y="2523"/>
            <a:ext cx="400" cy="181"/>
          </p:xfrm>
          <a:graphic>
            <a:graphicData uri="http://schemas.openxmlformats.org/presentationml/2006/ole">
              <mc:AlternateContent xmlns:mc="http://schemas.openxmlformats.org/markup-compatibility/2006">
                <mc:Choice xmlns:v="urn:schemas-microsoft-com:vml" Requires="v">
                  <p:oleObj spid="_x0000_s74328" name="公式" r:id="rId12" imgW="393480" imgH="177480" progId="Equation.3">
                    <p:embed/>
                  </p:oleObj>
                </mc:Choice>
                <mc:Fallback>
                  <p:oleObj name="公式" r:id="rId12" imgW="393480" imgH="17748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69" y="2523"/>
                          <a:ext cx="400" cy="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80" name="Text Box 11"/>
            <p:cNvSpPr txBox="1">
              <a:spLocks noChangeArrowheads="1"/>
            </p:cNvSpPr>
            <p:nvPr/>
          </p:nvSpPr>
          <p:spPr bwMode="auto">
            <a:xfrm>
              <a:off x="3742" y="2478"/>
              <a:ext cx="2086" cy="1454"/>
            </a:xfrm>
            <a:prstGeom prst="rect">
              <a:avLst/>
            </a:prstGeom>
            <a:noFill/>
            <a:ln w="9525" algn="ctr">
              <a:noFill/>
              <a:miter lim="800000"/>
              <a:headEnd/>
              <a:tailEnd type="none" w="med" len="lg"/>
            </a:ln>
          </p:spPr>
          <p:txBody>
            <a:bodyPr>
              <a:spAutoFit/>
            </a:bodyPr>
            <a:lstStyle/>
            <a:p>
              <a:pPr eaLnBrk="1" hangingPunct="1">
                <a:spcBef>
                  <a:spcPct val="50000"/>
                </a:spcBef>
                <a:buClrTx/>
                <a:buSzTx/>
                <a:buFontTx/>
                <a:buNone/>
              </a:pPr>
              <a:r>
                <a:rPr lang="zh-CN" altLang="en-US" sz="2400" b="1" dirty="0">
                  <a:latin typeface="Times New Roman" pitchFamily="18" charset="0"/>
                </a:rPr>
                <a:t>将        映射               ，反之亦然，截止频率发生在          处。为了转换电感（电容）到现实的电容（电感），负号是必须。</a:t>
              </a:r>
            </a:p>
          </p:txBody>
        </p:sp>
        <p:graphicFrame>
          <p:nvGraphicFramePr>
            <p:cNvPr id="7174" name="Object 18"/>
            <p:cNvGraphicFramePr>
              <a:graphicFrameLocks noChangeAspect="1"/>
            </p:cNvGraphicFramePr>
            <p:nvPr/>
          </p:nvGraphicFramePr>
          <p:xfrm>
            <a:off x="4150" y="2976"/>
            <a:ext cx="544" cy="218"/>
          </p:xfrm>
          <a:graphic>
            <a:graphicData uri="http://schemas.openxmlformats.org/presentationml/2006/ole">
              <mc:AlternateContent xmlns:mc="http://schemas.openxmlformats.org/markup-compatibility/2006">
                <mc:Choice xmlns:v="urn:schemas-microsoft-com:vml" Requires="v">
                  <p:oleObj spid="_x0000_s74329" name="公式" r:id="rId14" imgW="571320" imgH="228600" progId="Equation.3">
                    <p:embed/>
                  </p:oleObj>
                </mc:Choice>
                <mc:Fallback>
                  <p:oleObj name="公式" r:id="rId14" imgW="571320" imgH="2286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50" y="2976"/>
                          <a:ext cx="544" cy="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extLst>
      <p:ext uri="{BB962C8B-B14F-4D97-AF65-F5344CB8AC3E}">
        <p14:creationId xmlns:p14="http://schemas.microsoft.com/office/powerpoint/2010/main" val="15404247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6"/>
          <p:cNvSpPr>
            <a:spLocks noGrp="1" noChangeArrowheads="1"/>
          </p:cNvSpPr>
          <p:nvPr>
            <p:ph type="title"/>
          </p:nvPr>
        </p:nvSpPr>
        <p:spPr>
          <a:xfrm>
            <a:off x="914400" y="12700"/>
            <a:ext cx="7793038" cy="1143001"/>
          </a:xfrm>
          <a:noFill/>
        </p:spPr>
        <p:txBody>
          <a:bodyPr/>
          <a:lstStyle/>
          <a:p>
            <a:pPr marL="273050" indent="-273050">
              <a:defRPr/>
            </a:pPr>
            <a:r>
              <a:rPr lang="zh-CN" altLang="en-US" sz="4000" b="1" kern="1200" dirty="0">
                <a:solidFill>
                  <a:srgbClr val="4A206A"/>
                </a:solidFill>
                <a:latin typeface="微软雅黑" pitchFamily="34" charset="-122"/>
                <a:ea typeface="微软雅黑" pitchFamily="34" charset="-122"/>
              </a:rPr>
              <a:t>带通滤波器设计的反归一化</a:t>
            </a:r>
          </a:p>
        </p:txBody>
      </p:sp>
      <p:graphicFrame>
        <p:nvGraphicFramePr>
          <p:cNvPr id="625674" name="Object 10"/>
          <p:cNvGraphicFramePr>
            <a:graphicFrameLocks noGrp="1" noChangeAspect="1"/>
          </p:cNvGraphicFramePr>
          <p:nvPr>
            <p:ph sz="half" idx="1"/>
            <p:extLst>
              <p:ext uri="{D42A27DB-BD31-4B8C-83A1-F6EECF244321}">
                <p14:modId xmlns:p14="http://schemas.microsoft.com/office/powerpoint/2010/main" val="2145077052"/>
              </p:ext>
            </p:extLst>
          </p:nvPr>
        </p:nvGraphicFramePr>
        <p:xfrm>
          <a:off x="1619250" y="5132387"/>
          <a:ext cx="1584325" cy="479425"/>
        </p:xfrm>
        <a:graphic>
          <a:graphicData uri="http://schemas.openxmlformats.org/presentationml/2006/ole">
            <mc:AlternateContent xmlns:mc="http://schemas.openxmlformats.org/markup-compatibility/2006">
              <mc:Choice xmlns:v="urn:schemas-microsoft-com:vml" Requires="v">
                <p:oleObj spid="_x0000_s75230" name="公式" r:id="rId4" imgW="838080" imgH="253800" progId="Equation.3">
                  <p:embed/>
                </p:oleObj>
              </mc:Choice>
              <mc:Fallback>
                <p:oleObj name="公式" r:id="rId4" imgW="838080" imgH="253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250" y="5132387"/>
                        <a:ext cx="1584325"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25676" name="Object 12"/>
          <p:cNvGraphicFramePr>
            <a:graphicFrameLocks noGrp="1" noChangeAspect="1"/>
          </p:cNvGraphicFramePr>
          <p:nvPr>
            <p:ph sz="quarter" idx="2"/>
            <p:extLst>
              <p:ext uri="{D42A27DB-BD31-4B8C-83A1-F6EECF244321}">
                <p14:modId xmlns:p14="http://schemas.microsoft.com/office/powerpoint/2010/main" val="1742200307"/>
              </p:ext>
            </p:extLst>
          </p:nvPr>
        </p:nvGraphicFramePr>
        <p:xfrm>
          <a:off x="1692275" y="5780087"/>
          <a:ext cx="1295400" cy="696913"/>
        </p:xfrm>
        <a:graphic>
          <a:graphicData uri="http://schemas.openxmlformats.org/presentationml/2006/ole">
            <mc:AlternateContent xmlns:mc="http://schemas.openxmlformats.org/markup-compatibility/2006">
              <mc:Choice xmlns:v="urn:schemas-microsoft-com:vml" Requires="v">
                <p:oleObj spid="_x0000_s75231" name="公式" r:id="rId6" imgW="825480" imgH="444240" progId="Equation.3">
                  <p:embed/>
                </p:oleObj>
              </mc:Choice>
              <mc:Fallback>
                <p:oleObj name="公式" r:id="rId6" imgW="825480" imgH="4442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92275" y="5780087"/>
                        <a:ext cx="1295400" cy="696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25671" name="Object 7"/>
          <p:cNvGraphicFramePr>
            <a:graphicFrameLocks noChangeAspect="1"/>
          </p:cNvGraphicFramePr>
          <p:nvPr>
            <p:extLst>
              <p:ext uri="{D42A27DB-BD31-4B8C-83A1-F6EECF244321}">
                <p14:modId xmlns:p14="http://schemas.microsoft.com/office/powerpoint/2010/main" val="594496079"/>
              </p:ext>
            </p:extLst>
          </p:nvPr>
        </p:nvGraphicFramePr>
        <p:xfrm>
          <a:off x="1476375" y="4195762"/>
          <a:ext cx="3673475" cy="690563"/>
        </p:xfrm>
        <a:graphic>
          <a:graphicData uri="http://schemas.openxmlformats.org/presentationml/2006/ole">
            <mc:AlternateContent xmlns:mc="http://schemas.openxmlformats.org/markup-compatibility/2006">
              <mc:Choice xmlns:v="urn:schemas-microsoft-com:vml" Requires="v">
                <p:oleObj spid="_x0000_s75232" name="公式" r:id="rId8" imgW="2565360" imgH="482400" progId="Equation.3">
                  <p:embed/>
                </p:oleObj>
              </mc:Choice>
              <mc:Fallback>
                <p:oleObj name="公式" r:id="rId8" imgW="2565360" imgH="4824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76375" y="4195762"/>
                        <a:ext cx="3673475" cy="690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25672" name="Text Box 8"/>
          <p:cNvSpPr txBox="1">
            <a:spLocks noChangeArrowheads="1"/>
          </p:cNvSpPr>
          <p:nvPr/>
        </p:nvSpPr>
        <p:spPr bwMode="auto">
          <a:xfrm>
            <a:off x="0" y="4268787"/>
            <a:ext cx="1511300" cy="457200"/>
          </a:xfrm>
          <a:prstGeom prst="rect">
            <a:avLst/>
          </a:prstGeom>
          <a:noFill/>
          <a:ln w="9525" algn="ctr">
            <a:noFill/>
            <a:miter lim="800000"/>
            <a:headEnd/>
            <a:tailEnd type="none" w="med" len="lg"/>
          </a:ln>
        </p:spPr>
        <p:txBody>
          <a:bodyPr>
            <a:spAutoFit/>
          </a:bodyPr>
          <a:lstStyle/>
          <a:p>
            <a:pPr algn="ctr" eaLnBrk="1" hangingPunct="1">
              <a:spcBef>
                <a:spcPct val="50000"/>
              </a:spcBef>
              <a:buClrTx/>
              <a:buSzTx/>
              <a:buFontTx/>
              <a:buNone/>
            </a:pPr>
            <a:r>
              <a:rPr lang="zh-CN" altLang="en-US" sz="2400" b="1" dirty="0">
                <a:latin typeface="Times New Roman" pitchFamily="18" charset="0"/>
              </a:rPr>
              <a:t>频率变换：</a:t>
            </a:r>
          </a:p>
        </p:txBody>
      </p:sp>
      <p:grpSp>
        <p:nvGrpSpPr>
          <p:cNvPr id="2" name="Group 16"/>
          <p:cNvGrpSpPr>
            <a:grpSpLocks/>
          </p:cNvGrpSpPr>
          <p:nvPr/>
        </p:nvGrpSpPr>
        <p:grpSpPr bwMode="auto">
          <a:xfrm>
            <a:off x="3132138" y="5132387"/>
            <a:ext cx="2303462" cy="519113"/>
            <a:chOff x="2245" y="3158"/>
            <a:chExt cx="1451" cy="327"/>
          </a:xfrm>
        </p:grpSpPr>
        <p:sp>
          <p:nvSpPr>
            <p:cNvPr id="8202" name="Text Box 14"/>
            <p:cNvSpPr txBox="1">
              <a:spLocks noChangeArrowheads="1"/>
            </p:cNvSpPr>
            <p:nvPr/>
          </p:nvSpPr>
          <p:spPr bwMode="auto">
            <a:xfrm>
              <a:off x="2517" y="3158"/>
              <a:ext cx="1179" cy="327"/>
            </a:xfrm>
            <a:prstGeom prst="rect">
              <a:avLst/>
            </a:prstGeom>
            <a:noFill/>
            <a:ln w="9525" algn="ctr">
              <a:noFill/>
              <a:miter lim="800000"/>
              <a:headEnd/>
              <a:tailEnd type="none" w="med" len="lg"/>
            </a:ln>
          </p:spPr>
          <p:txBody>
            <a:bodyPr>
              <a:spAutoFit/>
            </a:bodyPr>
            <a:lstStyle/>
            <a:p>
              <a:pPr algn="ctr" eaLnBrk="1" hangingPunct="1">
                <a:spcBef>
                  <a:spcPct val="50000"/>
                </a:spcBef>
                <a:buClrTx/>
                <a:buSzTx/>
                <a:buFontTx/>
                <a:buNone/>
              </a:pPr>
              <a:r>
                <a:rPr lang="zh-CN" altLang="en-US" sz="2800">
                  <a:latin typeface="Times New Roman" pitchFamily="18" charset="0"/>
                </a:rPr>
                <a:t>几何平均</a:t>
              </a:r>
            </a:p>
          </p:txBody>
        </p:sp>
        <p:sp>
          <p:nvSpPr>
            <p:cNvPr id="8203" name="Line 15"/>
            <p:cNvSpPr>
              <a:spLocks noChangeShapeType="1"/>
            </p:cNvSpPr>
            <p:nvPr/>
          </p:nvSpPr>
          <p:spPr bwMode="auto">
            <a:xfrm flipH="1">
              <a:off x="2245" y="3339"/>
              <a:ext cx="317" cy="0"/>
            </a:xfrm>
            <a:prstGeom prst="line">
              <a:avLst/>
            </a:prstGeom>
            <a:noFill/>
            <a:ln w="38100">
              <a:solidFill>
                <a:schemeClr val="tx1"/>
              </a:solidFill>
              <a:round/>
              <a:headEnd/>
              <a:tailEnd type="stealth" w="med" len="lg"/>
            </a:ln>
          </p:spPr>
          <p:txBody>
            <a:bodyPr/>
            <a:lstStyle/>
            <a:p>
              <a:endParaRPr lang="zh-CN" altLang="en-US"/>
            </a:p>
          </p:txBody>
        </p:sp>
      </p:grpSp>
      <p:pic>
        <p:nvPicPr>
          <p:cNvPr id="8201" name="Picture 17"/>
          <p:cNvPicPr>
            <a:picLocks noChangeAspect="1" noChangeArrowheads="1"/>
          </p:cNvPicPr>
          <p:nvPr/>
        </p:nvPicPr>
        <p:blipFill>
          <a:blip r:embed="rId10" cstate="print"/>
          <a:srcRect/>
          <a:stretch>
            <a:fillRect/>
          </a:stretch>
        </p:blipFill>
        <p:spPr bwMode="auto">
          <a:xfrm>
            <a:off x="0" y="1171575"/>
            <a:ext cx="5976938" cy="2776537"/>
          </a:xfrm>
          <a:prstGeom prst="rect">
            <a:avLst/>
          </a:prstGeom>
          <a:noFill/>
          <a:ln w="9525" algn="ctr">
            <a:noFill/>
            <a:miter lim="800000"/>
            <a:headEnd/>
            <a:tailEnd type="none" w="med" len="lg"/>
          </a:ln>
        </p:spPr>
      </p:pic>
      <p:graphicFrame>
        <p:nvGraphicFramePr>
          <p:cNvPr id="625682" name="Object 18"/>
          <p:cNvGraphicFramePr>
            <a:graphicFrameLocks noGrp="1" noChangeAspect="1"/>
          </p:cNvGraphicFramePr>
          <p:nvPr>
            <p:ph sz="quarter" idx="3"/>
            <p:extLst>
              <p:ext uri="{D42A27DB-BD31-4B8C-83A1-F6EECF244321}">
                <p14:modId xmlns:p14="http://schemas.microsoft.com/office/powerpoint/2010/main" val="753737415"/>
              </p:ext>
            </p:extLst>
          </p:nvPr>
        </p:nvGraphicFramePr>
        <p:xfrm>
          <a:off x="5364163" y="4195762"/>
          <a:ext cx="3870325" cy="2032000"/>
        </p:xfrm>
        <a:graphic>
          <a:graphicData uri="http://schemas.openxmlformats.org/presentationml/2006/ole">
            <mc:AlternateContent xmlns:mc="http://schemas.openxmlformats.org/markup-compatibility/2006">
              <mc:Choice xmlns:v="urn:schemas-microsoft-com:vml" Requires="v">
                <p:oleObj spid="_x0000_s75233" name="公式" r:id="rId11" imgW="2997000" imgH="1574640" progId="Equation.3">
                  <p:embed/>
                </p:oleObj>
              </mc:Choice>
              <mc:Fallback>
                <p:oleObj name="公式" r:id="rId11" imgW="2997000" imgH="15746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64163" y="4195762"/>
                        <a:ext cx="3870325" cy="20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5692208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2" name="Rectangle 21"/>
          <p:cNvSpPr>
            <a:spLocks noGrp="1" noChangeArrowheads="1"/>
          </p:cNvSpPr>
          <p:nvPr>
            <p:ph type="title" sz="quarter"/>
          </p:nvPr>
        </p:nvSpPr>
        <p:spPr/>
        <p:txBody>
          <a:bodyPr/>
          <a:lstStyle/>
          <a:p>
            <a:endParaRPr lang="zh-CN" altLang="en-US" smtClean="0"/>
          </a:p>
        </p:txBody>
      </p:sp>
      <p:graphicFrame>
        <p:nvGraphicFramePr>
          <p:cNvPr id="626699" name="Object 11"/>
          <p:cNvGraphicFramePr>
            <a:graphicFrameLocks noGrp="1" noChangeAspect="1"/>
          </p:cNvGraphicFramePr>
          <p:nvPr>
            <p:ph sz="quarter" idx="1"/>
          </p:nvPr>
        </p:nvGraphicFramePr>
        <p:xfrm>
          <a:off x="755650" y="1125538"/>
          <a:ext cx="7848600" cy="2017712"/>
        </p:xfrm>
        <a:graphic>
          <a:graphicData uri="http://schemas.openxmlformats.org/presentationml/2006/ole">
            <mc:AlternateContent xmlns:mc="http://schemas.openxmlformats.org/markup-compatibility/2006">
              <mc:Choice xmlns:v="urn:schemas-microsoft-com:vml" Requires="v">
                <p:oleObj spid="_x0000_s76119" name="公式" r:id="rId4" imgW="4444920" imgH="1143000" progId="Equation.3">
                  <p:embed/>
                </p:oleObj>
              </mc:Choice>
              <mc:Fallback>
                <p:oleObj name="公式" r:id="rId4" imgW="4444920" imgH="1143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650" y="1125538"/>
                        <a:ext cx="7848600" cy="2017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7085491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533400" y="53975"/>
            <a:ext cx="8229600" cy="1143000"/>
          </a:xfrm>
        </p:spPr>
        <p:txBody>
          <a:bodyPr/>
          <a:lstStyle/>
          <a:p>
            <a:pPr marL="273050" indent="-273050">
              <a:defRPr/>
            </a:pPr>
            <a:r>
              <a:rPr lang="zh-CN" altLang="en-US" sz="4000" b="1" kern="1200" dirty="0">
                <a:solidFill>
                  <a:srgbClr val="4A206A"/>
                </a:solidFill>
                <a:latin typeface="微软雅黑" pitchFamily="34" charset="-122"/>
                <a:ea typeface="微软雅黑" pitchFamily="34" charset="-122"/>
              </a:rPr>
              <a:t>滤波器的设计</a:t>
            </a:r>
            <a:endParaRPr lang="en-US" altLang="zh-CN" sz="4000" b="1" kern="1200" dirty="0">
              <a:solidFill>
                <a:srgbClr val="4A206A"/>
              </a:solidFill>
              <a:latin typeface="微软雅黑" pitchFamily="34" charset="-122"/>
              <a:ea typeface="微软雅黑" pitchFamily="34" charset="-122"/>
            </a:endParaRPr>
          </a:p>
        </p:txBody>
      </p:sp>
      <p:sp>
        <p:nvSpPr>
          <p:cNvPr id="31747" name="Text Box 6"/>
          <p:cNvSpPr txBox="1">
            <a:spLocks noChangeArrowheads="1"/>
          </p:cNvSpPr>
          <p:nvPr/>
        </p:nvSpPr>
        <p:spPr bwMode="auto">
          <a:xfrm>
            <a:off x="684213" y="1196975"/>
            <a:ext cx="8307387" cy="3511550"/>
          </a:xfrm>
          <a:prstGeom prst="rect">
            <a:avLst/>
          </a:prstGeom>
          <a:noFill/>
          <a:ln w="9525" algn="ctr">
            <a:noFill/>
            <a:miter lim="800000"/>
            <a:headEnd/>
            <a:tailEnd type="none" w="med" len="lg"/>
          </a:ln>
        </p:spPr>
        <p:txBody>
          <a:bodyPr wrap="square">
            <a:spAutoFit/>
          </a:bodyPr>
          <a:lstStyle/>
          <a:p>
            <a:pPr eaLnBrk="1" hangingPunct="1">
              <a:spcBef>
                <a:spcPct val="50000"/>
              </a:spcBef>
              <a:buClrTx/>
              <a:buSzTx/>
              <a:buFont typeface="Wingdings" pitchFamily="2" charset="2"/>
              <a:buChar char="Ø"/>
            </a:pPr>
            <a:r>
              <a:rPr lang="zh-CN" altLang="en-US" sz="2800" b="1" dirty="0">
                <a:latin typeface="Times New Roman" pitchFamily="18" charset="0"/>
              </a:rPr>
              <a:t>根据指标，选择合适的低通滤波器的形式；</a:t>
            </a:r>
          </a:p>
          <a:p>
            <a:pPr eaLnBrk="1" hangingPunct="1">
              <a:spcBef>
                <a:spcPct val="50000"/>
              </a:spcBef>
              <a:buClrTx/>
              <a:buSzTx/>
              <a:buFont typeface="Wingdings" pitchFamily="2" charset="2"/>
              <a:buChar char="Ø"/>
            </a:pPr>
            <a:r>
              <a:rPr lang="zh-CN" altLang="en-US" sz="2800" b="1" dirty="0">
                <a:latin typeface="Times New Roman" pitchFamily="18" charset="0"/>
              </a:rPr>
              <a:t>利用滤波器计算曲线，确定滤波器的阶数；</a:t>
            </a:r>
          </a:p>
          <a:p>
            <a:pPr eaLnBrk="1" hangingPunct="1">
              <a:spcBef>
                <a:spcPct val="50000"/>
              </a:spcBef>
              <a:buClrTx/>
              <a:buSzTx/>
              <a:buFont typeface="Wingdings" pitchFamily="2" charset="2"/>
              <a:buChar char="Ø"/>
            </a:pPr>
            <a:r>
              <a:rPr lang="zh-CN" altLang="en-US" sz="2800" b="1" dirty="0">
                <a:latin typeface="Times New Roman" pitchFamily="18" charset="0"/>
              </a:rPr>
              <a:t>选择电路，满足同意要求的低通滤波器电路有两种结构，他们互为对偶，一般选择电感少的电路；</a:t>
            </a:r>
          </a:p>
          <a:p>
            <a:pPr eaLnBrk="1" hangingPunct="1">
              <a:spcBef>
                <a:spcPct val="50000"/>
              </a:spcBef>
              <a:buClrTx/>
              <a:buSzTx/>
              <a:buFont typeface="Wingdings" pitchFamily="2" charset="2"/>
              <a:buChar char="Ø"/>
            </a:pPr>
            <a:r>
              <a:rPr lang="zh-CN" altLang="en-US" sz="2800" b="1" dirty="0">
                <a:latin typeface="Times New Roman" pitchFamily="18" charset="0"/>
              </a:rPr>
              <a:t>查表得归一化元件值；</a:t>
            </a:r>
          </a:p>
          <a:p>
            <a:pPr eaLnBrk="1" hangingPunct="1">
              <a:spcBef>
                <a:spcPct val="50000"/>
              </a:spcBef>
              <a:buClrTx/>
              <a:buSzTx/>
              <a:buFont typeface="Wingdings" pitchFamily="2" charset="2"/>
              <a:buChar char="Ø"/>
            </a:pPr>
            <a:r>
              <a:rPr lang="zh-CN" altLang="en-US" sz="2800" b="1" dirty="0">
                <a:latin typeface="Times New Roman" pitchFamily="18" charset="0"/>
              </a:rPr>
              <a:t>计算实际电感电容值，并画出电路；</a:t>
            </a:r>
          </a:p>
        </p:txBody>
      </p:sp>
    </p:spTree>
    <p:extLst>
      <p:ext uri="{BB962C8B-B14F-4D97-AF65-F5344CB8AC3E}">
        <p14:creationId xmlns:p14="http://schemas.microsoft.com/office/powerpoint/2010/main" val="22032506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75" name="Group 40"/>
          <p:cNvGrpSpPr>
            <a:grpSpLocks/>
          </p:cNvGrpSpPr>
          <p:nvPr/>
        </p:nvGrpSpPr>
        <p:grpSpPr bwMode="auto">
          <a:xfrm>
            <a:off x="684213" y="1196975"/>
            <a:ext cx="7705725" cy="971550"/>
            <a:chOff x="385" y="981"/>
            <a:chExt cx="4854" cy="612"/>
          </a:xfrm>
        </p:grpSpPr>
        <p:sp>
          <p:nvSpPr>
            <p:cNvPr id="11325" name="Text Box 4"/>
            <p:cNvSpPr txBox="1">
              <a:spLocks noChangeArrowheads="1"/>
            </p:cNvSpPr>
            <p:nvPr/>
          </p:nvSpPr>
          <p:spPr bwMode="auto">
            <a:xfrm>
              <a:off x="385" y="981"/>
              <a:ext cx="1089" cy="612"/>
            </a:xfrm>
            <a:prstGeom prst="rect">
              <a:avLst/>
            </a:prstGeom>
            <a:noFill/>
            <a:ln w="25400" algn="ctr">
              <a:solidFill>
                <a:schemeClr val="tx1"/>
              </a:solidFill>
              <a:miter lim="800000"/>
              <a:headEnd/>
              <a:tailEnd type="none" w="med" len="lg"/>
            </a:ln>
          </p:spPr>
          <p:txBody>
            <a:bodyPr>
              <a:spAutoFit/>
            </a:bodyPr>
            <a:lstStyle/>
            <a:p>
              <a:pPr algn="ctr" eaLnBrk="1" hangingPunct="1">
                <a:spcBef>
                  <a:spcPct val="0"/>
                </a:spcBef>
                <a:buClrTx/>
                <a:buSzTx/>
                <a:buFontTx/>
                <a:buNone/>
              </a:pPr>
              <a:r>
                <a:rPr lang="zh-CN" altLang="en-US" sz="2800">
                  <a:latin typeface="Times New Roman" pitchFamily="18" charset="0"/>
                </a:rPr>
                <a:t>滤波器</a:t>
              </a:r>
            </a:p>
            <a:p>
              <a:pPr algn="ctr" eaLnBrk="1" hangingPunct="1">
                <a:spcBef>
                  <a:spcPct val="0"/>
                </a:spcBef>
                <a:buClrTx/>
                <a:buSzTx/>
                <a:buFontTx/>
                <a:buNone/>
              </a:pPr>
              <a:r>
                <a:rPr lang="zh-CN" altLang="en-US" sz="2800">
                  <a:latin typeface="Times New Roman" pitchFamily="18" charset="0"/>
                </a:rPr>
                <a:t>技术要求</a:t>
              </a:r>
              <a:endParaRPr lang="en-US" altLang="zh-CN" sz="2800">
                <a:latin typeface="Times New Roman" pitchFamily="18" charset="0"/>
              </a:endParaRPr>
            </a:p>
          </p:txBody>
        </p:sp>
        <p:sp>
          <p:nvSpPr>
            <p:cNvPr id="11326" name="Text Box 5"/>
            <p:cNvSpPr txBox="1">
              <a:spLocks noChangeArrowheads="1"/>
            </p:cNvSpPr>
            <p:nvPr/>
          </p:nvSpPr>
          <p:spPr bwMode="auto">
            <a:xfrm>
              <a:off x="1746" y="981"/>
              <a:ext cx="1089" cy="612"/>
            </a:xfrm>
            <a:prstGeom prst="rect">
              <a:avLst/>
            </a:prstGeom>
            <a:noFill/>
            <a:ln w="25400" algn="ctr">
              <a:solidFill>
                <a:schemeClr val="tx1"/>
              </a:solidFill>
              <a:miter lim="800000"/>
              <a:headEnd/>
              <a:tailEnd type="none" w="med" len="lg"/>
            </a:ln>
          </p:spPr>
          <p:txBody>
            <a:bodyPr>
              <a:spAutoFit/>
            </a:bodyPr>
            <a:lstStyle/>
            <a:p>
              <a:pPr algn="ctr" eaLnBrk="1" hangingPunct="1">
                <a:spcBef>
                  <a:spcPct val="0"/>
                </a:spcBef>
                <a:buClrTx/>
                <a:buSzTx/>
                <a:buFontTx/>
                <a:buNone/>
              </a:pPr>
              <a:r>
                <a:rPr lang="zh-CN" altLang="en-US" sz="2800">
                  <a:latin typeface="Times New Roman" pitchFamily="18" charset="0"/>
                </a:rPr>
                <a:t>低通原</a:t>
              </a:r>
            </a:p>
            <a:p>
              <a:pPr algn="ctr" eaLnBrk="1" hangingPunct="1">
                <a:spcBef>
                  <a:spcPct val="0"/>
                </a:spcBef>
                <a:buClrTx/>
                <a:buSzTx/>
                <a:buFontTx/>
                <a:buNone/>
              </a:pPr>
              <a:r>
                <a:rPr lang="zh-CN" altLang="en-US" sz="2800">
                  <a:latin typeface="Times New Roman" pitchFamily="18" charset="0"/>
                </a:rPr>
                <a:t>型设计</a:t>
              </a:r>
            </a:p>
          </p:txBody>
        </p:sp>
        <p:sp>
          <p:nvSpPr>
            <p:cNvPr id="11327" name="Text Box 6"/>
            <p:cNvSpPr txBox="1">
              <a:spLocks noChangeArrowheads="1"/>
            </p:cNvSpPr>
            <p:nvPr/>
          </p:nvSpPr>
          <p:spPr bwMode="auto">
            <a:xfrm>
              <a:off x="3107" y="981"/>
              <a:ext cx="998" cy="612"/>
            </a:xfrm>
            <a:prstGeom prst="rect">
              <a:avLst/>
            </a:prstGeom>
            <a:noFill/>
            <a:ln w="25400" algn="ctr">
              <a:solidFill>
                <a:schemeClr val="tx1"/>
              </a:solidFill>
              <a:miter lim="800000"/>
              <a:headEnd/>
              <a:tailEnd type="none" w="med" len="lg"/>
            </a:ln>
          </p:spPr>
          <p:txBody>
            <a:bodyPr>
              <a:spAutoFit/>
            </a:bodyPr>
            <a:lstStyle/>
            <a:p>
              <a:pPr algn="ctr" eaLnBrk="1" hangingPunct="1">
                <a:spcBef>
                  <a:spcPct val="0"/>
                </a:spcBef>
                <a:buClrTx/>
                <a:buSzTx/>
                <a:buFontTx/>
                <a:buNone/>
              </a:pPr>
              <a:r>
                <a:rPr lang="zh-CN" altLang="en-US" sz="2800">
                  <a:latin typeface="Times New Roman" pitchFamily="18" charset="0"/>
                </a:rPr>
                <a:t>定标和转换</a:t>
              </a:r>
            </a:p>
          </p:txBody>
        </p:sp>
        <p:sp>
          <p:nvSpPr>
            <p:cNvPr id="11328" name="Text Box 7"/>
            <p:cNvSpPr txBox="1">
              <a:spLocks noChangeArrowheads="1"/>
            </p:cNvSpPr>
            <p:nvPr/>
          </p:nvSpPr>
          <p:spPr bwMode="auto">
            <a:xfrm>
              <a:off x="4377" y="1026"/>
              <a:ext cx="862" cy="567"/>
            </a:xfrm>
            <a:prstGeom prst="rect">
              <a:avLst/>
            </a:prstGeom>
            <a:noFill/>
            <a:ln w="25400" algn="ctr">
              <a:solidFill>
                <a:schemeClr val="tx1"/>
              </a:solidFill>
              <a:miter lim="800000"/>
              <a:headEnd/>
              <a:tailEnd type="none" w="med" len="lg"/>
            </a:ln>
          </p:spPr>
          <p:txBody>
            <a:bodyPr anchor="ctr"/>
            <a:lstStyle/>
            <a:p>
              <a:pPr algn="ctr" eaLnBrk="1" hangingPunct="1">
                <a:spcBef>
                  <a:spcPct val="0"/>
                </a:spcBef>
                <a:buClrTx/>
                <a:buSzTx/>
                <a:buFontTx/>
                <a:buNone/>
              </a:pPr>
              <a:r>
                <a:rPr lang="zh-CN" altLang="en-US" sz="2800">
                  <a:latin typeface="Times New Roman" pitchFamily="18" charset="0"/>
                </a:rPr>
                <a:t>实现</a:t>
              </a:r>
            </a:p>
          </p:txBody>
        </p:sp>
        <p:sp>
          <p:nvSpPr>
            <p:cNvPr id="11329" name="Line 8"/>
            <p:cNvSpPr>
              <a:spLocks noChangeShapeType="1"/>
            </p:cNvSpPr>
            <p:nvPr/>
          </p:nvSpPr>
          <p:spPr bwMode="auto">
            <a:xfrm>
              <a:off x="1474" y="1298"/>
              <a:ext cx="272" cy="0"/>
            </a:xfrm>
            <a:prstGeom prst="line">
              <a:avLst/>
            </a:prstGeom>
            <a:noFill/>
            <a:ln w="25400">
              <a:solidFill>
                <a:schemeClr val="tx1"/>
              </a:solidFill>
              <a:round/>
              <a:headEnd/>
              <a:tailEnd type="stealth" w="med" len="lg"/>
            </a:ln>
          </p:spPr>
          <p:txBody>
            <a:bodyPr/>
            <a:lstStyle/>
            <a:p>
              <a:endParaRPr lang="zh-CN" altLang="en-US"/>
            </a:p>
          </p:txBody>
        </p:sp>
        <p:sp>
          <p:nvSpPr>
            <p:cNvPr id="11330" name="Line 9"/>
            <p:cNvSpPr>
              <a:spLocks noChangeShapeType="1"/>
            </p:cNvSpPr>
            <p:nvPr/>
          </p:nvSpPr>
          <p:spPr bwMode="auto">
            <a:xfrm>
              <a:off x="2834" y="1298"/>
              <a:ext cx="272" cy="0"/>
            </a:xfrm>
            <a:prstGeom prst="line">
              <a:avLst/>
            </a:prstGeom>
            <a:noFill/>
            <a:ln w="25400">
              <a:solidFill>
                <a:schemeClr val="tx1"/>
              </a:solidFill>
              <a:round/>
              <a:headEnd/>
              <a:tailEnd type="stealth" w="med" len="lg"/>
            </a:ln>
          </p:spPr>
          <p:txBody>
            <a:bodyPr/>
            <a:lstStyle/>
            <a:p>
              <a:endParaRPr lang="zh-CN" altLang="en-US"/>
            </a:p>
          </p:txBody>
        </p:sp>
        <p:sp>
          <p:nvSpPr>
            <p:cNvPr id="11331" name="Line 10"/>
            <p:cNvSpPr>
              <a:spLocks noChangeShapeType="1"/>
            </p:cNvSpPr>
            <p:nvPr/>
          </p:nvSpPr>
          <p:spPr bwMode="auto">
            <a:xfrm>
              <a:off x="4105" y="1298"/>
              <a:ext cx="272" cy="0"/>
            </a:xfrm>
            <a:prstGeom prst="line">
              <a:avLst/>
            </a:prstGeom>
            <a:noFill/>
            <a:ln w="25400">
              <a:solidFill>
                <a:schemeClr val="tx1"/>
              </a:solidFill>
              <a:round/>
              <a:headEnd/>
              <a:tailEnd type="stealth" w="med" len="lg"/>
            </a:ln>
          </p:spPr>
          <p:txBody>
            <a:bodyPr/>
            <a:lstStyle/>
            <a:p>
              <a:endParaRPr lang="zh-CN" altLang="en-US"/>
            </a:p>
          </p:txBody>
        </p:sp>
      </p:grpSp>
      <p:graphicFrame>
        <p:nvGraphicFramePr>
          <p:cNvPr id="11266" name="Object 6"/>
          <p:cNvGraphicFramePr>
            <a:graphicFrameLocks noGrp="1" noChangeAspect="1"/>
          </p:cNvGraphicFramePr>
          <p:nvPr>
            <p:ph sz="quarter" idx="1"/>
          </p:nvPr>
        </p:nvGraphicFramePr>
        <p:xfrm>
          <a:off x="611188" y="3455988"/>
          <a:ext cx="1223962" cy="765175"/>
        </p:xfrm>
        <a:graphic>
          <a:graphicData uri="http://schemas.openxmlformats.org/presentationml/2006/ole">
            <mc:AlternateContent xmlns:mc="http://schemas.openxmlformats.org/markup-compatibility/2006">
              <mc:Choice xmlns:v="urn:schemas-microsoft-com:vml" Requires="v">
                <p:oleObj spid="_x0000_s141361" name="公式" r:id="rId4" imgW="711000" imgH="444240" progId="Equation.3">
                  <p:embed/>
                </p:oleObj>
              </mc:Choice>
              <mc:Fallback>
                <p:oleObj name="公式" r:id="rId4" imgW="711000" imgH="4442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88" y="3455988"/>
                        <a:ext cx="1223962" cy="765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7" name="Object 242"/>
          <p:cNvGraphicFramePr>
            <a:graphicFrameLocks noGrp="1" noChangeAspect="1"/>
          </p:cNvGraphicFramePr>
          <p:nvPr>
            <p:ph sz="quarter" idx="2"/>
          </p:nvPr>
        </p:nvGraphicFramePr>
        <p:xfrm>
          <a:off x="684213" y="4870450"/>
          <a:ext cx="1150937" cy="731838"/>
        </p:xfrm>
        <a:graphic>
          <a:graphicData uri="http://schemas.openxmlformats.org/presentationml/2006/ole">
            <mc:AlternateContent xmlns:mc="http://schemas.openxmlformats.org/markup-compatibility/2006">
              <mc:Choice xmlns:v="urn:schemas-microsoft-com:vml" Requires="v">
                <p:oleObj spid="_x0000_s141362" name="公式" r:id="rId6" imgW="698400" imgH="444240" progId="Equation.3">
                  <p:embed/>
                </p:oleObj>
              </mc:Choice>
              <mc:Fallback>
                <p:oleObj name="公式" r:id="rId6" imgW="698400" imgH="4442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4213" y="4870450"/>
                        <a:ext cx="1150937" cy="731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8" name="Object 244"/>
          <p:cNvGraphicFramePr>
            <a:graphicFrameLocks noGrp="1" noChangeAspect="1"/>
          </p:cNvGraphicFramePr>
          <p:nvPr>
            <p:ph sz="quarter" idx="3"/>
          </p:nvPr>
        </p:nvGraphicFramePr>
        <p:xfrm>
          <a:off x="2411413" y="4941888"/>
          <a:ext cx="1223962" cy="793750"/>
        </p:xfrm>
        <a:graphic>
          <a:graphicData uri="http://schemas.openxmlformats.org/presentationml/2006/ole">
            <mc:AlternateContent xmlns:mc="http://schemas.openxmlformats.org/markup-compatibility/2006">
              <mc:Choice xmlns:v="urn:schemas-microsoft-com:vml" Requires="v">
                <p:oleObj spid="_x0000_s141363" name="公式" r:id="rId8" imgW="685800" imgH="444240" progId="Equation.3">
                  <p:embed/>
                </p:oleObj>
              </mc:Choice>
              <mc:Fallback>
                <p:oleObj name="公式" r:id="rId8" imgW="685800" imgH="4442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11413" y="4941888"/>
                        <a:ext cx="1223962" cy="79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276" name="Rectangle 113"/>
          <p:cNvSpPr>
            <a:spLocks noChangeArrowheads="1"/>
          </p:cNvSpPr>
          <p:nvPr/>
        </p:nvSpPr>
        <p:spPr bwMode="auto">
          <a:xfrm>
            <a:off x="6372225" y="4572000"/>
            <a:ext cx="720725" cy="1546225"/>
          </a:xfrm>
          <a:prstGeom prst="rect">
            <a:avLst/>
          </a:prstGeom>
          <a:noFill/>
          <a:ln w="9525" algn="ctr">
            <a:noFill/>
            <a:miter lim="800000"/>
            <a:headEnd/>
            <a:tailEnd type="none" w="med" len="lg"/>
          </a:ln>
        </p:spPr>
        <p:txBody>
          <a:bodyPr/>
          <a:lstStyle/>
          <a:p>
            <a:pPr algn="ctr"/>
            <a:endParaRPr lang="zh-CN" altLang="en-US" sz="2800" b="0"/>
          </a:p>
        </p:txBody>
      </p:sp>
      <p:sp>
        <p:nvSpPr>
          <p:cNvPr id="11277" name="Rectangle 109"/>
          <p:cNvSpPr>
            <a:spLocks noChangeArrowheads="1"/>
          </p:cNvSpPr>
          <p:nvPr/>
        </p:nvSpPr>
        <p:spPr bwMode="auto">
          <a:xfrm>
            <a:off x="6372225" y="3140075"/>
            <a:ext cx="720725" cy="1431925"/>
          </a:xfrm>
          <a:prstGeom prst="rect">
            <a:avLst/>
          </a:prstGeom>
          <a:noFill/>
          <a:ln w="9525" algn="ctr">
            <a:noFill/>
            <a:miter lim="800000"/>
            <a:headEnd/>
            <a:tailEnd type="none" w="med" len="lg"/>
          </a:ln>
        </p:spPr>
        <p:txBody>
          <a:bodyPr/>
          <a:lstStyle/>
          <a:p>
            <a:pPr algn="ctr"/>
            <a:endParaRPr lang="zh-CN" altLang="en-US" sz="2800" b="0"/>
          </a:p>
        </p:txBody>
      </p:sp>
      <p:sp>
        <p:nvSpPr>
          <p:cNvPr id="11278" name="Rectangle 102"/>
          <p:cNvSpPr>
            <a:spLocks noChangeArrowheads="1"/>
          </p:cNvSpPr>
          <p:nvPr/>
        </p:nvSpPr>
        <p:spPr bwMode="auto">
          <a:xfrm>
            <a:off x="3708400" y="4572000"/>
            <a:ext cx="792163" cy="1546225"/>
          </a:xfrm>
          <a:prstGeom prst="rect">
            <a:avLst/>
          </a:prstGeom>
          <a:noFill/>
          <a:ln w="9525" algn="ctr">
            <a:noFill/>
            <a:miter lim="800000"/>
            <a:headEnd/>
            <a:tailEnd type="none" w="med" len="lg"/>
          </a:ln>
        </p:spPr>
        <p:txBody>
          <a:bodyPr/>
          <a:lstStyle/>
          <a:p>
            <a:pPr algn="ctr"/>
            <a:endParaRPr lang="zh-CN" altLang="en-US" sz="2800" b="0"/>
          </a:p>
        </p:txBody>
      </p:sp>
      <p:sp>
        <p:nvSpPr>
          <p:cNvPr id="11279" name="Rectangle 98"/>
          <p:cNvSpPr>
            <a:spLocks noChangeArrowheads="1"/>
          </p:cNvSpPr>
          <p:nvPr/>
        </p:nvSpPr>
        <p:spPr bwMode="auto">
          <a:xfrm>
            <a:off x="3708400" y="3140075"/>
            <a:ext cx="792163" cy="1431925"/>
          </a:xfrm>
          <a:prstGeom prst="rect">
            <a:avLst/>
          </a:prstGeom>
          <a:noFill/>
          <a:ln w="9525" algn="ctr">
            <a:noFill/>
            <a:miter lim="800000"/>
            <a:headEnd/>
            <a:tailEnd type="none" w="med" len="lg"/>
          </a:ln>
        </p:spPr>
        <p:txBody>
          <a:bodyPr/>
          <a:lstStyle/>
          <a:p>
            <a:pPr algn="ctr"/>
            <a:endParaRPr lang="zh-CN" altLang="en-US" sz="2800" b="0"/>
          </a:p>
        </p:txBody>
      </p:sp>
      <p:sp>
        <p:nvSpPr>
          <p:cNvPr id="11280" name="Rectangle 87"/>
          <p:cNvSpPr>
            <a:spLocks noChangeArrowheads="1"/>
          </p:cNvSpPr>
          <p:nvPr/>
        </p:nvSpPr>
        <p:spPr bwMode="auto">
          <a:xfrm>
            <a:off x="1908175" y="4572000"/>
            <a:ext cx="503238" cy="1546225"/>
          </a:xfrm>
          <a:prstGeom prst="rect">
            <a:avLst/>
          </a:prstGeom>
          <a:noFill/>
          <a:ln w="9525" algn="ctr">
            <a:noFill/>
            <a:miter lim="800000"/>
            <a:headEnd/>
            <a:tailEnd type="none" w="med" len="lg"/>
          </a:ln>
        </p:spPr>
        <p:txBody>
          <a:bodyPr/>
          <a:lstStyle/>
          <a:p>
            <a:pPr algn="ctr"/>
            <a:endParaRPr lang="zh-CN" altLang="en-US" sz="2800" b="0"/>
          </a:p>
        </p:txBody>
      </p:sp>
      <p:sp>
        <p:nvSpPr>
          <p:cNvPr id="11281" name="Rectangle 83"/>
          <p:cNvSpPr>
            <a:spLocks noChangeArrowheads="1"/>
          </p:cNvSpPr>
          <p:nvPr/>
        </p:nvSpPr>
        <p:spPr bwMode="auto">
          <a:xfrm>
            <a:off x="1908175" y="3140075"/>
            <a:ext cx="503238" cy="1431925"/>
          </a:xfrm>
          <a:prstGeom prst="rect">
            <a:avLst/>
          </a:prstGeom>
          <a:noFill/>
          <a:ln w="9525" algn="ctr">
            <a:noFill/>
            <a:miter lim="800000"/>
            <a:headEnd/>
            <a:tailEnd type="none" w="med" len="lg"/>
          </a:ln>
        </p:spPr>
        <p:txBody>
          <a:bodyPr/>
          <a:lstStyle/>
          <a:p>
            <a:pPr algn="ctr"/>
            <a:endParaRPr lang="zh-CN" altLang="en-US" sz="2800" b="0"/>
          </a:p>
        </p:txBody>
      </p:sp>
      <p:sp>
        <p:nvSpPr>
          <p:cNvPr id="11282" name="Rectangle 65"/>
          <p:cNvSpPr>
            <a:spLocks noChangeArrowheads="1"/>
          </p:cNvSpPr>
          <p:nvPr/>
        </p:nvSpPr>
        <p:spPr bwMode="auto">
          <a:xfrm>
            <a:off x="7092950" y="4572000"/>
            <a:ext cx="1727200" cy="1028700"/>
          </a:xfrm>
          <a:prstGeom prst="rect">
            <a:avLst/>
          </a:prstGeom>
          <a:noFill/>
          <a:ln w="9525" algn="ctr">
            <a:noFill/>
            <a:miter lim="800000"/>
            <a:headEnd/>
            <a:tailEnd type="none" w="med" len="lg"/>
          </a:ln>
        </p:spPr>
        <p:txBody>
          <a:bodyPr/>
          <a:lstStyle/>
          <a:p>
            <a:pPr algn="ctr"/>
            <a:endParaRPr lang="zh-CN" altLang="en-US" sz="2800" b="0"/>
          </a:p>
        </p:txBody>
      </p:sp>
      <p:sp>
        <p:nvSpPr>
          <p:cNvPr id="11283" name="Rectangle 63"/>
          <p:cNvSpPr>
            <a:spLocks noChangeArrowheads="1"/>
          </p:cNvSpPr>
          <p:nvPr/>
        </p:nvSpPr>
        <p:spPr bwMode="auto">
          <a:xfrm>
            <a:off x="4500563" y="4572000"/>
            <a:ext cx="1871662" cy="1028700"/>
          </a:xfrm>
          <a:prstGeom prst="rect">
            <a:avLst/>
          </a:prstGeom>
          <a:noFill/>
          <a:ln w="9525" algn="ctr">
            <a:noFill/>
            <a:miter lim="800000"/>
            <a:headEnd/>
            <a:tailEnd type="none" w="med" len="lg"/>
          </a:ln>
        </p:spPr>
        <p:txBody>
          <a:bodyPr/>
          <a:lstStyle/>
          <a:p>
            <a:pPr algn="ctr"/>
            <a:endParaRPr lang="zh-CN" altLang="en-US" sz="2800" b="0"/>
          </a:p>
        </p:txBody>
      </p:sp>
      <p:sp>
        <p:nvSpPr>
          <p:cNvPr id="11284" name="Rectangle 61"/>
          <p:cNvSpPr>
            <a:spLocks noChangeArrowheads="1"/>
          </p:cNvSpPr>
          <p:nvPr/>
        </p:nvSpPr>
        <p:spPr bwMode="auto">
          <a:xfrm>
            <a:off x="2411413" y="4572000"/>
            <a:ext cx="1296987" cy="1546225"/>
          </a:xfrm>
          <a:prstGeom prst="rect">
            <a:avLst/>
          </a:prstGeom>
          <a:noFill/>
          <a:ln w="9525" algn="ctr">
            <a:noFill/>
            <a:miter lim="800000"/>
            <a:headEnd/>
            <a:tailEnd type="none" w="med" len="lg"/>
          </a:ln>
        </p:spPr>
        <p:txBody>
          <a:bodyPr/>
          <a:lstStyle/>
          <a:p>
            <a:pPr algn="ctr"/>
            <a:endParaRPr lang="zh-CN" altLang="en-US" sz="2800" b="0"/>
          </a:p>
        </p:txBody>
      </p:sp>
      <p:sp>
        <p:nvSpPr>
          <p:cNvPr id="11285" name="Rectangle 59"/>
          <p:cNvSpPr>
            <a:spLocks noChangeArrowheads="1"/>
          </p:cNvSpPr>
          <p:nvPr/>
        </p:nvSpPr>
        <p:spPr bwMode="auto">
          <a:xfrm>
            <a:off x="611188" y="4572000"/>
            <a:ext cx="1296987" cy="1546225"/>
          </a:xfrm>
          <a:prstGeom prst="rect">
            <a:avLst/>
          </a:prstGeom>
          <a:noFill/>
          <a:ln w="9525" algn="ctr">
            <a:noFill/>
            <a:miter lim="800000"/>
            <a:headEnd/>
            <a:tailEnd type="none" w="med" len="lg"/>
          </a:ln>
        </p:spPr>
        <p:txBody>
          <a:bodyPr/>
          <a:lstStyle/>
          <a:p>
            <a:pPr algn="ctr"/>
            <a:endParaRPr lang="zh-CN" altLang="en-US" sz="2800" b="0"/>
          </a:p>
        </p:txBody>
      </p:sp>
      <p:sp>
        <p:nvSpPr>
          <p:cNvPr id="11286" name="Rectangle 57"/>
          <p:cNvSpPr>
            <a:spLocks noChangeArrowheads="1"/>
          </p:cNvSpPr>
          <p:nvPr/>
        </p:nvSpPr>
        <p:spPr bwMode="auto">
          <a:xfrm>
            <a:off x="179388" y="4572000"/>
            <a:ext cx="431800" cy="1546225"/>
          </a:xfrm>
          <a:prstGeom prst="rect">
            <a:avLst/>
          </a:prstGeom>
          <a:noFill/>
          <a:ln w="9525" algn="ctr">
            <a:noFill/>
            <a:miter lim="800000"/>
            <a:headEnd/>
            <a:tailEnd type="none" w="med" len="lg"/>
          </a:ln>
        </p:spPr>
        <p:txBody>
          <a:bodyPr/>
          <a:lstStyle/>
          <a:p>
            <a:pPr algn="ctr"/>
            <a:endParaRPr lang="zh-CN" altLang="en-US" sz="2800" b="0"/>
          </a:p>
        </p:txBody>
      </p:sp>
      <p:sp>
        <p:nvSpPr>
          <p:cNvPr id="11287" name="Rectangle 50"/>
          <p:cNvSpPr>
            <a:spLocks noChangeArrowheads="1"/>
          </p:cNvSpPr>
          <p:nvPr/>
        </p:nvSpPr>
        <p:spPr bwMode="auto">
          <a:xfrm>
            <a:off x="4500563" y="5600700"/>
            <a:ext cx="1871662" cy="517525"/>
          </a:xfrm>
          <a:prstGeom prst="rect">
            <a:avLst/>
          </a:prstGeom>
          <a:noFill/>
          <a:ln w="9525" algn="ctr">
            <a:noFill/>
            <a:miter lim="800000"/>
            <a:headEnd/>
            <a:tailEnd type="none" w="med" len="lg"/>
          </a:ln>
        </p:spPr>
        <p:txBody>
          <a:bodyPr/>
          <a:lstStyle/>
          <a:p>
            <a:pPr algn="ctr"/>
            <a:endParaRPr lang="zh-CN" altLang="en-US" sz="2800" b="0"/>
          </a:p>
        </p:txBody>
      </p:sp>
      <p:sp>
        <p:nvSpPr>
          <p:cNvPr id="11288" name="Rectangle 48"/>
          <p:cNvSpPr>
            <a:spLocks noChangeArrowheads="1"/>
          </p:cNvSpPr>
          <p:nvPr/>
        </p:nvSpPr>
        <p:spPr bwMode="auto">
          <a:xfrm>
            <a:off x="4500563" y="3846513"/>
            <a:ext cx="1871662" cy="725487"/>
          </a:xfrm>
          <a:prstGeom prst="rect">
            <a:avLst/>
          </a:prstGeom>
          <a:noFill/>
          <a:ln w="9525" algn="ctr">
            <a:noFill/>
            <a:miter lim="800000"/>
            <a:headEnd/>
            <a:tailEnd type="none" w="med" len="lg"/>
          </a:ln>
        </p:spPr>
        <p:txBody>
          <a:bodyPr/>
          <a:lstStyle/>
          <a:p>
            <a:pPr algn="ctr"/>
            <a:endParaRPr lang="zh-CN" altLang="en-US" sz="2800" b="0"/>
          </a:p>
        </p:txBody>
      </p:sp>
      <p:sp>
        <p:nvSpPr>
          <p:cNvPr id="11289" name="Rectangle 46"/>
          <p:cNvSpPr>
            <a:spLocks noChangeArrowheads="1"/>
          </p:cNvSpPr>
          <p:nvPr/>
        </p:nvSpPr>
        <p:spPr bwMode="auto">
          <a:xfrm>
            <a:off x="4500563" y="3140075"/>
            <a:ext cx="1871662" cy="706438"/>
          </a:xfrm>
          <a:prstGeom prst="rect">
            <a:avLst/>
          </a:prstGeom>
          <a:noFill/>
          <a:ln w="9525" algn="ctr">
            <a:noFill/>
            <a:miter lim="800000"/>
            <a:headEnd/>
            <a:tailEnd type="none" w="med" len="lg"/>
          </a:ln>
        </p:spPr>
        <p:txBody>
          <a:bodyPr/>
          <a:lstStyle/>
          <a:p>
            <a:pPr algn="ctr"/>
            <a:endParaRPr lang="zh-CN" altLang="en-US" sz="2800" b="0"/>
          </a:p>
        </p:txBody>
      </p:sp>
      <p:sp>
        <p:nvSpPr>
          <p:cNvPr id="11290" name="Rectangle 44"/>
          <p:cNvSpPr>
            <a:spLocks noChangeArrowheads="1"/>
          </p:cNvSpPr>
          <p:nvPr/>
        </p:nvSpPr>
        <p:spPr bwMode="auto">
          <a:xfrm>
            <a:off x="3708400" y="2492375"/>
            <a:ext cx="2663825" cy="647700"/>
          </a:xfrm>
          <a:prstGeom prst="rect">
            <a:avLst/>
          </a:prstGeom>
          <a:noFill/>
          <a:ln w="9525" algn="ctr">
            <a:noFill/>
            <a:miter lim="800000"/>
            <a:headEnd/>
            <a:tailEnd type="none" w="med" len="lg"/>
          </a:ln>
        </p:spPr>
        <p:txBody>
          <a:bodyPr/>
          <a:lstStyle/>
          <a:p>
            <a:pPr algn="ctr"/>
            <a:r>
              <a:rPr lang="zh-CN" altLang="en-US" sz="2800" b="0"/>
              <a:t>带通</a:t>
            </a:r>
          </a:p>
        </p:txBody>
      </p:sp>
      <p:sp>
        <p:nvSpPr>
          <p:cNvPr id="11291" name="Rectangle 27"/>
          <p:cNvSpPr>
            <a:spLocks noChangeArrowheads="1"/>
          </p:cNvSpPr>
          <p:nvPr/>
        </p:nvSpPr>
        <p:spPr bwMode="auto">
          <a:xfrm>
            <a:off x="7092950" y="5600700"/>
            <a:ext cx="1727200" cy="517525"/>
          </a:xfrm>
          <a:prstGeom prst="rect">
            <a:avLst/>
          </a:prstGeom>
          <a:noFill/>
          <a:ln w="9525" algn="ctr">
            <a:noFill/>
            <a:miter lim="800000"/>
            <a:headEnd/>
            <a:tailEnd type="none" w="med" len="lg"/>
          </a:ln>
        </p:spPr>
        <p:txBody>
          <a:bodyPr/>
          <a:lstStyle/>
          <a:p>
            <a:pPr algn="ctr"/>
            <a:endParaRPr lang="zh-CN" altLang="en-US" sz="2800" b="0"/>
          </a:p>
        </p:txBody>
      </p:sp>
      <p:sp>
        <p:nvSpPr>
          <p:cNvPr id="11292" name="Rectangle 23"/>
          <p:cNvSpPr>
            <a:spLocks noChangeArrowheads="1"/>
          </p:cNvSpPr>
          <p:nvPr/>
        </p:nvSpPr>
        <p:spPr bwMode="auto">
          <a:xfrm>
            <a:off x="7092950" y="3846513"/>
            <a:ext cx="1727200" cy="725487"/>
          </a:xfrm>
          <a:prstGeom prst="rect">
            <a:avLst/>
          </a:prstGeom>
          <a:noFill/>
          <a:ln w="9525" algn="ctr">
            <a:noFill/>
            <a:miter lim="800000"/>
            <a:headEnd/>
            <a:tailEnd type="none" w="med" len="lg"/>
          </a:ln>
        </p:spPr>
        <p:txBody>
          <a:bodyPr/>
          <a:lstStyle/>
          <a:p>
            <a:pPr algn="ctr"/>
            <a:endParaRPr lang="zh-CN" altLang="en-US" sz="2800" b="0"/>
          </a:p>
        </p:txBody>
      </p:sp>
      <p:sp>
        <p:nvSpPr>
          <p:cNvPr id="11293" name="Rectangle 19"/>
          <p:cNvSpPr>
            <a:spLocks noChangeArrowheads="1"/>
          </p:cNvSpPr>
          <p:nvPr/>
        </p:nvSpPr>
        <p:spPr bwMode="auto">
          <a:xfrm>
            <a:off x="7092950" y="3140075"/>
            <a:ext cx="1727200" cy="706438"/>
          </a:xfrm>
          <a:prstGeom prst="rect">
            <a:avLst/>
          </a:prstGeom>
          <a:noFill/>
          <a:ln w="9525" algn="ctr">
            <a:noFill/>
            <a:miter lim="800000"/>
            <a:headEnd/>
            <a:tailEnd type="none" w="med" len="lg"/>
          </a:ln>
        </p:spPr>
        <p:txBody>
          <a:bodyPr/>
          <a:lstStyle/>
          <a:p>
            <a:pPr algn="ctr"/>
            <a:endParaRPr lang="zh-CN" altLang="en-US" sz="2800" b="0"/>
          </a:p>
        </p:txBody>
      </p:sp>
      <p:sp>
        <p:nvSpPr>
          <p:cNvPr id="11294" name="Rectangle 18"/>
          <p:cNvSpPr>
            <a:spLocks noChangeArrowheads="1"/>
          </p:cNvSpPr>
          <p:nvPr/>
        </p:nvSpPr>
        <p:spPr bwMode="auto">
          <a:xfrm>
            <a:off x="2411413" y="3140075"/>
            <a:ext cx="1296987" cy="1431925"/>
          </a:xfrm>
          <a:prstGeom prst="rect">
            <a:avLst/>
          </a:prstGeom>
          <a:noFill/>
          <a:ln w="9525" algn="ctr">
            <a:noFill/>
            <a:miter lim="800000"/>
            <a:headEnd/>
            <a:tailEnd type="none" w="med" len="lg"/>
          </a:ln>
        </p:spPr>
        <p:txBody>
          <a:bodyPr/>
          <a:lstStyle/>
          <a:p>
            <a:pPr algn="ctr"/>
            <a:endParaRPr lang="zh-CN" altLang="en-US" sz="2800" b="0"/>
          </a:p>
        </p:txBody>
      </p:sp>
      <p:sp>
        <p:nvSpPr>
          <p:cNvPr id="11295" name="Rectangle 17"/>
          <p:cNvSpPr>
            <a:spLocks noChangeArrowheads="1"/>
          </p:cNvSpPr>
          <p:nvPr/>
        </p:nvSpPr>
        <p:spPr bwMode="auto">
          <a:xfrm>
            <a:off x="611188" y="3140075"/>
            <a:ext cx="1296987" cy="1431925"/>
          </a:xfrm>
          <a:prstGeom prst="rect">
            <a:avLst/>
          </a:prstGeom>
          <a:noFill/>
          <a:ln w="9525" algn="ctr">
            <a:noFill/>
            <a:miter lim="800000"/>
            <a:headEnd/>
            <a:tailEnd type="none" w="med" len="lg"/>
          </a:ln>
        </p:spPr>
        <p:txBody>
          <a:bodyPr/>
          <a:lstStyle/>
          <a:p>
            <a:pPr algn="ctr"/>
            <a:endParaRPr lang="zh-CN" altLang="en-US" sz="2800" b="0"/>
          </a:p>
        </p:txBody>
      </p:sp>
      <p:sp>
        <p:nvSpPr>
          <p:cNvPr id="11296" name="Rectangle 16"/>
          <p:cNvSpPr>
            <a:spLocks noChangeArrowheads="1"/>
          </p:cNvSpPr>
          <p:nvPr/>
        </p:nvSpPr>
        <p:spPr bwMode="auto">
          <a:xfrm>
            <a:off x="179388" y="3140075"/>
            <a:ext cx="431800" cy="1431925"/>
          </a:xfrm>
          <a:prstGeom prst="rect">
            <a:avLst/>
          </a:prstGeom>
          <a:noFill/>
          <a:ln w="9525" algn="ctr">
            <a:noFill/>
            <a:miter lim="800000"/>
            <a:headEnd/>
            <a:tailEnd type="none" w="med" len="lg"/>
          </a:ln>
        </p:spPr>
        <p:txBody>
          <a:bodyPr/>
          <a:lstStyle/>
          <a:p>
            <a:pPr algn="ctr"/>
            <a:endParaRPr lang="zh-CN" altLang="en-US" sz="2800" b="0"/>
          </a:p>
        </p:txBody>
      </p:sp>
      <p:sp>
        <p:nvSpPr>
          <p:cNvPr id="11297" name="Rectangle 15"/>
          <p:cNvSpPr>
            <a:spLocks noChangeArrowheads="1"/>
          </p:cNvSpPr>
          <p:nvPr/>
        </p:nvSpPr>
        <p:spPr bwMode="auto">
          <a:xfrm>
            <a:off x="6372225" y="2492375"/>
            <a:ext cx="2447925" cy="647700"/>
          </a:xfrm>
          <a:prstGeom prst="rect">
            <a:avLst/>
          </a:prstGeom>
          <a:noFill/>
          <a:ln w="9525" algn="ctr">
            <a:noFill/>
            <a:miter lim="800000"/>
            <a:headEnd/>
            <a:tailEnd type="none" w="med" len="lg"/>
          </a:ln>
        </p:spPr>
        <p:txBody>
          <a:bodyPr/>
          <a:lstStyle/>
          <a:p>
            <a:pPr algn="ctr"/>
            <a:r>
              <a:rPr lang="zh-CN" altLang="en-US" sz="2800" b="0"/>
              <a:t>带阻</a:t>
            </a:r>
          </a:p>
        </p:txBody>
      </p:sp>
      <p:sp>
        <p:nvSpPr>
          <p:cNvPr id="11298" name="Rectangle 14"/>
          <p:cNvSpPr>
            <a:spLocks noChangeArrowheads="1"/>
          </p:cNvSpPr>
          <p:nvPr/>
        </p:nvSpPr>
        <p:spPr bwMode="auto">
          <a:xfrm>
            <a:off x="1908175" y="2492375"/>
            <a:ext cx="1800225" cy="647700"/>
          </a:xfrm>
          <a:prstGeom prst="rect">
            <a:avLst/>
          </a:prstGeom>
          <a:noFill/>
          <a:ln w="9525" algn="ctr">
            <a:noFill/>
            <a:miter lim="800000"/>
            <a:headEnd/>
            <a:tailEnd type="none" w="med" len="lg"/>
          </a:ln>
        </p:spPr>
        <p:txBody>
          <a:bodyPr/>
          <a:lstStyle/>
          <a:p>
            <a:pPr algn="ctr"/>
            <a:r>
              <a:rPr lang="zh-CN" altLang="en-US" sz="2800" b="0"/>
              <a:t>高通</a:t>
            </a:r>
          </a:p>
        </p:txBody>
      </p:sp>
      <p:sp>
        <p:nvSpPr>
          <p:cNvPr id="11299" name="Rectangle 13"/>
          <p:cNvSpPr>
            <a:spLocks noChangeArrowheads="1"/>
          </p:cNvSpPr>
          <p:nvPr/>
        </p:nvSpPr>
        <p:spPr bwMode="auto">
          <a:xfrm>
            <a:off x="179388" y="2492375"/>
            <a:ext cx="1728787" cy="647700"/>
          </a:xfrm>
          <a:prstGeom prst="rect">
            <a:avLst/>
          </a:prstGeom>
          <a:noFill/>
          <a:ln w="9525" algn="ctr">
            <a:noFill/>
            <a:miter lim="800000"/>
            <a:headEnd/>
            <a:tailEnd type="none" w="med" len="lg"/>
          </a:ln>
        </p:spPr>
        <p:txBody>
          <a:bodyPr/>
          <a:lstStyle/>
          <a:p>
            <a:pPr algn="ctr"/>
            <a:r>
              <a:rPr lang="zh-CN" altLang="en-US" sz="2800" b="0"/>
              <a:t>低通</a:t>
            </a:r>
          </a:p>
        </p:txBody>
      </p:sp>
      <p:sp>
        <p:nvSpPr>
          <p:cNvPr id="11300" name="Line 28"/>
          <p:cNvSpPr>
            <a:spLocks noChangeShapeType="1"/>
          </p:cNvSpPr>
          <p:nvPr/>
        </p:nvSpPr>
        <p:spPr bwMode="auto">
          <a:xfrm>
            <a:off x="179388" y="2492375"/>
            <a:ext cx="8640762" cy="0"/>
          </a:xfrm>
          <a:prstGeom prst="line">
            <a:avLst/>
          </a:prstGeom>
          <a:noFill/>
          <a:ln w="28575" cap="sq">
            <a:solidFill>
              <a:schemeClr val="tx1"/>
            </a:solidFill>
            <a:round/>
            <a:headEnd/>
            <a:tailEnd type="none" w="med" len="lg"/>
          </a:ln>
        </p:spPr>
        <p:txBody>
          <a:bodyPr/>
          <a:lstStyle/>
          <a:p>
            <a:endParaRPr lang="zh-CN" altLang="en-US"/>
          </a:p>
        </p:txBody>
      </p:sp>
      <p:sp>
        <p:nvSpPr>
          <p:cNvPr id="11301" name="Line 29"/>
          <p:cNvSpPr>
            <a:spLocks noChangeShapeType="1"/>
          </p:cNvSpPr>
          <p:nvPr/>
        </p:nvSpPr>
        <p:spPr bwMode="auto">
          <a:xfrm>
            <a:off x="179388" y="3140075"/>
            <a:ext cx="8640762" cy="0"/>
          </a:xfrm>
          <a:prstGeom prst="line">
            <a:avLst/>
          </a:prstGeom>
          <a:noFill/>
          <a:ln w="12700">
            <a:solidFill>
              <a:schemeClr val="tx1"/>
            </a:solidFill>
            <a:round/>
            <a:headEnd/>
            <a:tailEnd type="none" w="med" len="lg"/>
          </a:ln>
        </p:spPr>
        <p:txBody>
          <a:bodyPr/>
          <a:lstStyle/>
          <a:p>
            <a:endParaRPr lang="zh-CN" altLang="en-US"/>
          </a:p>
        </p:txBody>
      </p:sp>
      <p:sp>
        <p:nvSpPr>
          <p:cNvPr id="11302" name="Line 31"/>
          <p:cNvSpPr>
            <a:spLocks noChangeShapeType="1"/>
          </p:cNvSpPr>
          <p:nvPr/>
        </p:nvSpPr>
        <p:spPr bwMode="auto">
          <a:xfrm>
            <a:off x="179388" y="4572000"/>
            <a:ext cx="8640762" cy="0"/>
          </a:xfrm>
          <a:prstGeom prst="line">
            <a:avLst/>
          </a:prstGeom>
          <a:noFill/>
          <a:ln w="12700">
            <a:solidFill>
              <a:schemeClr val="tx1"/>
            </a:solidFill>
            <a:round/>
            <a:headEnd/>
            <a:tailEnd type="none" w="med" len="lg"/>
          </a:ln>
        </p:spPr>
        <p:txBody>
          <a:bodyPr/>
          <a:lstStyle/>
          <a:p>
            <a:endParaRPr lang="zh-CN" altLang="en-US"/>
          </a:p>
        </p:txBody>
      </p:sp>
      <p:sp>
        <p:nvSpPr>
          <p:cNvPr id="11303" name="Line 32"/>
          <p:cNvSpPr>
            <a:spLocks noChangeShapeType="1"/>
          </p:cNvSpPr>
          <p:nvPr/>
        </p:nvSpPr>
        <p:spPr bwMode="auto">
          <a:xfrm>
            <a:off x="179388" y="6118225"/>
            <a:ext cx="8640762" cy="0"/>
          </a:xfrm>
          <a:prstGeom prst="line">
            <a:avLst/>
          </a:prstGeom>
          <a:noFill/>
          <a:ln w="28575" cap="sq">
            <a:solidFill>
              <a:schemeClr val="tx1"/>
            </a:solidFill>
            <a:round/>
            <a:headEnd/>
            <a:tailEnd type="none" w="med" len="lg"/>
          </a:ln>
        </p:spPr>
        <p:txBody>
          <a:bodyPr/>
          <a:lstStyle/>
          <a:p>
            <a:endParaRPr lang="zh-CN" altLang="en-US"/>
          </a:p>
        </p:txBody>
      </p:sp>
      <p:sp>
        <p:nvSpPr>
          <p:cNvPr id="11304" name="Line 33"/>
          <p:cNvSpPr>
            <a:spLocks noChangeShapeType="1"/>
          </p:cNvSpPr>
          <p:nvPr/>
        </p:nvSpPr>
        <p:spPr bwMode="auto">
          <a:xfrm>
            <a:off x="179388" y="2492375"/>
            <a:ext cx="0" cy="3625850"/>
          </a:xfrm>
          <a:prstGeom prst="line">
            <a:avLst/>
          </a:prstGeom>
          <a:noFill/>
          <a:ln w="28575" cap="sq">
            <a:solidFill>
              <a:schemeClr val="tx1"/>
            </a:solidFill>
            <a:round/>
            <a:headEnd/>
            <a:tailEnd type="none" w="med" len="lg"/>
          </a:ln>
        </p:spPr>
        <p:txBody>
          <a:bodyPr/>
          <a:lstStyle/>
          <a:p>
            <a:endParaRPr lang="zh-CN" altLang="en-US"/>
          </a:p>
        </p:txBody>
      </p:sp>
      <p:sp>
        <p:nvSpPr>
          <p:cNvPr id="11305" name="Line 35"/>
          <p:cNvSpPr>
            <a:spLocks noChangeShapeType="1"/>
          </p:cNvSpPr>
          <p:nvPr/>
        </p:nvSpPr>
        <p:spPr bwMode="auto">
          <a:xfrm>
            <a:off x="1908175" y="2492375"/>
            <a:ext cx="0" cy="3625850"/>
          </a:xfrm>
          <a:prstGeom prst="line">
            <a:avLst/>
          </a:prstGeom>
          <a:noFill/>
          <a:ln w="12700">
            <a:solidFill>
              <a:schemeClr val="tx1"/>
            </a:solidFill>
            <a:round/>
            <a:headEnd/>
            <a:tailEnd type="none" w="med" len="lg"/>
          </a:ln>
        </p:spPr>
        <p:txBody>
          <a:bodyPr/>
          <a:lstStyle/>
          <a:p>
            <a:endParaRPr lang="zh-CN" altLang="en-US"/>
          </a:p>
        </p:txBody>
      </p:sp>
      <p:sp>
        <p:nvSpPr>
          <p:cNvPr id="11306" name="Line 36"/>
          <p:cNvSpPr>
            <a:spLocks noChangeShapeType="1"/>
          </p:cNvSpPr>
          <p:nvPr/>
        </p:nvSpPr>
        <p:spPr bwMode="auto">
          <a:xfrm>
            <a:off x="3708400" y="2492375"/>
            <a:ext cx="0" cy="3625850"/>
          </a:xfrm>
          <a:prstGeom prst="line">
            <a:avLst/>
          </a:prstGeom>
          <a:noFill/>
          <a:ln w="12700">
            <a:solidFill>
              <a:schemeClr val="tx1"/>
            </a:solidFill>
            <a:round/>
            <a:headEnd/>
            <a:tailEnd type="none" w="med" len="lg"/>
          </a:ln>
        </p:spPr>
        <p:txBody>
          <a:bodyPr/>
          <a:lstStyle/>
          <a:p>
            <a:endParaRPr lang="zh-CN" altLang="en-US"/>
          </a:p>
        </p:txBody>
      </p:sp>
      <p:sp>
        <p:nvSpPr>
          <p:cNvPr id="11307" name="Line 37"/>
          <p:cNvSpPr>
            <a:spLocks noChangeShapeType="1"/>
          </p:cNvSpPr>
          <p:nvPr/>
        </p:nvSpPr>
        <p:spPr bwMode="auto">
          <a:xfrm>
            <a:off x="8820150" y="2492375"/>
            <a:ext cx="0" cy="3625850"/>
          </a:xfrm>
          <a:prstGeom prst="line">
            <a:avLst/>
          </a:prstGeom>
          <a:noFill/>
          <a:ln w="28575" cap="sq">
            <a:solidFill>
              <a:schemeClr val="tx1"/>
            </a:solidFill>
            <a:round/>
            <a:headEnd/>
            <a:tailEnd type="none" w="med" len="lg"/>
          </a:ln>
        </p:spPr>
        <p:txBody>
          <a:bodyPr/>
          <a:lstStyle/>
          <a:p>
            <a:endParaRPr lang="zh-CN" altLang="en-US"/>
          </a:p>
        </p:txBody>
      </p:sp>
      <p:sp>
        <p:nvSpPr>
          <p:cNvPr id="11308" name="Line 45"/>
          <p:cNvSpPr>
            <a:spLocks noChangeShapeType="1"/>
          </p:cNvSpPr>
          <p:nvPr/>
        </p:nvSpPr>
        <p:spPr bwMode="auto">
          <a:xfrm>
            <a:off x="6372225" y="2492375"/>
            <a:ext cx="0" cy="3625850"/>
          </a:xfrm>
          <a:prstGeom prst="line">
            <a:avLst/>
          </a:prstGeom>
          <a:noFill/>
          <a:ln w="12700">
            <a:solidFill>
              <a:schemeClr val="tx1"/>
            </a:solidFill>
            <a:round/>
            <a:headEnd/>
            <a:tailEnd type="none" w="med" len="lg"/>
          </a:ln>
        </p:spPr>
        <p:txBody>
          <a:bodyPr/>
          <a:lstStyle/>
          <a:p>
            <a:endParaRPr lang="zh-CN" altLang="en-US"/>
          </a:p>
        </p:txBody>
      </p:sp>
      <p:sp>
        <p:nvSpPr>
          <p:cNvPr id="11309" name="Line 148"/>
          <p:cNvSpPr>
            <a:spLocks noChangeShapeType="1"/>
          </p:cNvSpPr>
          <p:nvPr/>
        </p:nvSpPr>
        <p:spPr bwMode="auto">
          <a:xfrm>
            <a:off x="4500563" y="3846513"/>
            <a:ext cx="1871662" cy="0"/>
          </a:xfrm>
          <a:prstGeom prst="line">
            <a:avLst/>
          </a:prstGeom>
          <a:noFill/>
          <a:ln w="12700">
            <a:solidFill>
              <a:schemeClr val="tx1"/>
            </a:solidFill>
            <a:round/>
            <a:headEnd/>
            <a:tailEnd type="none" w="med" len="lg"/>
          </a:ln>
        </p:spPr>
        <p:txBody>
          <a:bodyPr/>
          <a:lstStyle/>
          <a:p>
            <a:endParaRPr lang="zh-CN" altLang="en-US"/>
          </a:p>
        </p:txBody>
      </p:sp>
      <p:sp>
        <p:nvSpPr>
          <p:cNvPr id="11310" name="Line 150"/>
          <p:cNvSpPr>
            <a:spLocks noChangeShapeType="1"/>
          </p:cNvSpPr>
          <p:nvPr/>
        </p:nvSpPr>
        <p:spPr bwMode="auto">
          <a:xfrm>
            <a:off x="4500563" y="5373688"/>
            <a:ext cx="1871662" cy="0"/>
          </a:xfrm>
          <a:prstGeom prst="line">
            <a:avLst/>
          </a:prstGeom>
          <a:noFill/>
          <a:ln w="12700">
            <a:solidFill>
              <a:schemeClr val="tx1"/>
            </a:solidFill>
            <a:round/>
            <a:headEnd/>
            <a:tailEnd type="none" w="med" len="lg"/>
          </a:ln>
        </p:spPr>
        <p:txBody>
          <a:bodyPr/>
          <a:lstStyle/>
          <a:p>
            <a:endParaRPr lang="zh-CN" altLang="en-US"/>
          </a:p>
        </p:txBody>
      </p:sp>
      <p:sp>
        <p:nvSpPr>
          <p:cNvPr id="11311" name="Line 152"/>
          <p:cNvSpPr>
            <a:spLocks noChangeShapeType="1"/>
          </p:cNvSpPr>
          <p:nvPr/>
        </p:nvSpPr>
        <p:spPr bwMode="auto">
          <a:xfrm>
            <a:off x="611188" y="3140075"/>
            <a:ext cx="0" cy="2978150"/>
          </a:xfrm>
          <a:prstGeom prst="line">
            <a:avLst/>
          </a:prstGeom>
          <a:noFill/>
          <a:ln w="12700">
            <a:solidFill>
              <a:schemeClr val="tx1"/>
            </a:solidFill>
            <a:round/>
            <a:headEnd/>
            <a:tailEnd type="none" w="med" len="lg"/>
          </a:ln>
        </p:spPr>
        <p:txBody>
          <a:bodyPr/>
          <a:lstStyle/>
          <a:p>
            <a:endParaRPr lang="zh-CN" altLang="en-US"/>
          </a:p>
        </p:txBody>
      </p:sp>
      <p:sp>
        <p:nvSpPr>
          <p:cNvPr id="11312" name="Line 154"/>
          <p:cNvSpPr>
            <a:spLocks noChangeShapeType="1"/>
          </p:cNvSpPr>
          <p:nvPr/>
        </p:nvSpPr>
        <p:spPr bwMode="auto">
          <a:xfrm>
            <a:off x="2411413" y="3140075"/>
            <a:ext cx="0" cy="2978150"/>
          </a:xfrm>
          <a:prstGeom prst="line">
            <a:avLst/>
          </a:prstGeom>
          <a:noFill/>
          <a:ln w="12700">
            <a:solidFill>
              <a:schemeClr val="tx1"/>
            </a:solidFill>
            <a:round/>
            <a:headEnd/>
            <a:tailEnd type="none" w="med" len="lg"/>
          </a:ln>
        </p:spPr>
        <p:txBody>
          <a:bodyPr/>
          <a:lstStyle/>
          <a:p>
            <a:endParaRPr lang="zh-CN" altLang="en-US"/>
          </a:p>
        </p:txBody>
      </p:sp>
      <p:sp>
        <p:nvSpPr>
          <p:cNvPr id="11313" name="Line 156"/>
          <p:cNvSpPr>
            <a:spLocks noChangeShapeType="1"/>
          </p:cNvSpPr>
          <p:nvPr/>
        </p:nvSpPr>
        <p:spPr bwMode="auto">
          <a:xfrm>
            <a:off x="4500563" y="3140075"/>
            <a:ext cx="0" cy="2978150"/>
          </a:xfrm>
          <a:prstGeom prst="line">
            <a:avLst/>
          </a:prstGeom>
          <a:noFill/>
          <a:ln w="12700">
            <a:solidFill>
              <a:schemeClr val="tx1"/>
            </a:solidFill>
            <a:round/>
            <a:headEnd/>
            <a:tailEnd type="none" w="med" len="lg"/>
          </a:ln>
        </p:spPr>
        <p:txBody>
          <a:bodyPr/>
          <a:lstStyle/>
          <a:p>
            <a:endParaRPr lang="zh-CN" altLang="en-US"/>
          </a:p>
        </p:txBody>
      </p:sp>
      <p:sp>
        <p:nvSpPr>
          <p:cNvPr id="11314" name="Line 158"/>
          <p:cNvSpPr>
            <a:spLocks noChangeShapeType="1"/>
          </p:cNvSpPr>
          <p:nvPr/>
        </p:nvSpPr>
        <p:spPr bwMode="auto">
          <a:xfrm>
            <a:off x="7092950" y="3140075"/>
            <a:ext cx="0" cy="2978150"/>
          </a:xfrm>
          <a:prstGeom prst="line">
            <a:avLst/>
          </a:prstGeom>
          <a:noFill/>
          <a:ln w="12700">
            <a:solidFill>
              <a:schemeClr val="tx1"/>
            </a:solidFill>
            <a:round/>
            <a:headEnd/>
            <a:tailEnd type="none" w="med" len="lg"/>
          </a:ln>
        </p:spPr>
        <p:txBody>
          <a:bodyPr/>
          <a:lstStyle/>
          <a:p>
            <a:endParaRPr lang="zh-CN" altLang="en-US"/>
          </a:p>
        </p:txBody>
      </p:sp>
      <p:sp>
        <p:nvSpPr>
          <p:cNvPr id="11315" name="Line 160"/>
          <p:cNvSpPr>
            <a:spLocks noChangeShapeType="1"/>
          </p:cNvSpPr>
          <p:nvPr/>
        </p:nvSpPr>
        <p:spPr bwMode="auto">
          <a:xfrm>
            <a:off x="7092950" y="3860800"/>
            <a:ext cx="1727200" cy="0"/>
          </a:xfrm>
          <a:prstGeom prst="line">
            <a:avLst/>
          </a:prstGeom>
          <a:noFill/>
          <a:ln w="12700">
            <a:solidFill>
              <a:schemeClr val="tx1"/>
            </a:solidFill>
            <a:round/>
            <a:headEnd/>
            <a:tailEnd type="none" w="med" len="lg"/>
          </a:ln>
        </p:spPr>
        <p:txBody>
          <a:bodyPr/>
          <a:lstStyle/>
          <a:p>
            <a:endParaRPr lang="zh-CN" altLang="en-US"/>
          </a:p>
        </p:txBody>
      </p:sp>
      <p:sp>
        <p:nvSpPr>
          <p:cNvPr id="11316" name="Line 163"/>
          <p:cNvSpPr>
            <a:spLocks noChangeShapeType="1"/>
          </p:cNvSpPr>
          <p:nvPr/>
        </p:nvSpPr>
        <p:spPr bwMode="auto">
          <a:xfrm>
            <a:off x="7092950" y="5373688"/>
            <a:ext cx="1727200" cy="0"/>
          </a:xfrm>
          <a:prstGeom prst="line">
            <a:avLst/>
          </a:prstGeom>
          <a:noFill/>
          <a:ln w="12700">
            <a:solidFill>
              <a:schemeClr val="tx1"/>
            </a:solidFill>
            <a:round/>
            <a:headEnd/>
            <a:tailEnd type="none" w="med" len="lg"/>
          </a:ln>
        </p:spPr>
        <p:txBody>
          <a:bodyPr/>
          <a:lstStyle/>
          <a:p>
            <a:endParaRPr lang="zh-CN" altLang="en-US"/>
          </a:p>
        </p:txBody>
      </p:sp>
      <p:pic>
        <p:nvPicPr>
          <p:cNvPr id="11317" name="Picture 75"/>
          <p:cNvPicPr>
            <a:picLocks noChangeAspect="1" noChangeArrowheads="1"/>
          </p:cNvPicPr>
          <p:nvPr/>
        </p:nvPicPr>
        <p:blipFill>
          <a:blip r:embed="rId10" cstate="print"/>
          <a:srcRect l="58501" t="37801" r="38251" b="19800"/>
          <a:stretch>
            <a:fillRect/>
          </a:stretch>
        </p:blipFill>
        <p:spPr bwMode="auto">
          <a:xfrm>
            <a:off x="395288" y="3284538"/>
            <a:ext cx="149225" cy="1214437"/>
          </a:xfrm>
          <a:prstGeom prst="rect">
            <a:avLst/>
          </a:prstGeom>
          <a:noFill/>
          <a:ln w="9525" algn="ctr">
            <a:noFill/>
            <a:miter lim="800000"/>
            <a:headEnd/>
            <a:tailEnd type="none" w="med" len="lg"/>
          </a:ln>
        </p:spPr>
      </p:pic>
      <p:pic>
        <p:nvPicPr>
          <p:cNvPr id="11318" name="Picture 76"/>
          <p:cNvPicPr>
            <a:picLocks noChangeAspect="1" noChangeArrowheads="1"/>
          </p:cNvPicPr>
          <p:nvPr/>
        </p:nvPicPr>
        <p:blipFill>
          <a:blip r:embed="rId11" cstate="print"/>
          <a:srcRect l="33749" t="52200" r="59625" b="25200"/>
          <a:stretch>
            <a:fillRect/>
          </a:stretch>
        </p:blipFill>
        <p:spPr bwMode="auto">
          <a:xfrm>
            <a:off x="250825" y="4868863"/>
            <a:ext cx="288925" cy="935037"/>
          </a:xfrm>
          <a:prstGeom prst="rect">
            <a:avLst/>
          </a:prstGeom>
          <a:noFill/>
          <a:ln w="9525" algn="ctr">
            <a:noFill/>
            <a:miter lim="800000"/>
            <a:headEnd/>
            <a:tailEnd type="none" w="med" len="lg"/>
          </a:ln>
        </p:spPr>
      </p:pic>
      <p:pic>
        <p:nvPicPr>
          <p:cNvPr id="11319" name="Picture 140"/>
          <p:cNvPicPr>
            <a:picLocks noChangeAspect="1" noChangeArrowheads="1"/>
          </p:cNvPicPr>
          <p:nvPr/>
        </p:nvPicPr>
        <p:blipFill>
          <a:blip r:embed="rId11" cstate="print"/>
          <a:srcRect l="33749" t="52200" r="59625" b="25200"/>
          <a:stretch>
            <a:fillRect/>
          </a:stretch>
        </p:blipFill>
        <p:spPr bwMode="auto">
          <a:xfrm>
            <a:off x="1979613" y="3429000"/>
            <a:ext cx="360362" cy="935038"/>
          </a:xfrm>
          <a:prstGeom prst="rect">
            <a:avLst/>
          </a:prstGeom>
          <a:noFill/>
          <a:ln w="9525" algn="ctr">
            <a:noFill/>
            <a:miter lim="800000"/>
            <a:headEnd/>
            <a:tailEnd type="none" w="med" len="lg"/>
          </a:ln>
        </p:spPr>
      </p:pic>
      <p:pic>
        <p:nvPicPr>
          <p:cNvPr id="11320" name="Picture 142"/>
          <p:cNvPicPr>
            <a:picLocks noChangeAspect="1" noChangeArrowheads="1"/>
          </p:cNvPicPr>
          <p:nvPr/>
        </p:nvPicPr>
        <p:blipFill>
          <a:blip r:embed="rId10" cstate="print"/>
          <a:srcRect l="58501" t="37801" r="38251" b="19800"/>
          <a:stretch>
            <a:fillRect/>
          </a:stretch>
        </p:blipFill>
        <p:spPr bwMode="auto">
          <a:xfrm>
            <a:off x="2051050" y="4724400"/>
            <a:ext cx="149225" cy="1214438"/>
          </a:xfrm>
          <a:prstGeom prst="rect">
            <a:avLst/>
          </a:prstGeom>
          <a:noFill/>
          <a:ln w="9525" algn="ctr">
            <a:noFill/>
            <a:miter lim="800000"/>
            <a:headEnd/>
            <a:tailEnd type="none" w="med" len="lg"/>
          </a:ln>
        </p:spPr>
      </p:pic>
      <p:pic>
        <p:nvPicPr>
          <p:cNvPr id="11321" name="Picture 166"/>
          <p:cNvPicPr>
            <a:picLocks noChangeAspect="1" noChangeArrowheads="1"/>
          </p:cNvPicPr>
          <p:nvPr/>
        </p:nvPicPr>
        <p:blipFill>
          <a:blip r:embed="rId12" cstate="print"/>
          <a:srcRect l="56250" t="27000" r="38251" b="19800"/>
          <a:stretch>
            <a:fillRect/>
          </a:stretch>
        </p:blipFill>
        <p:spPr bwMode="auto">
          <a:xfrm>
            <a:off x="3779838" y="3284538"/>
            <a:ext cx="320675" cy="1223962"/>
          </a:xfrm>
          <a:prstGeom prst="rect">
            <a:avLst/>
          </a:prstGeom>
          <a:noFill/>
          <a:ln w="9525" algn="ctr">
            <a:noFill/>
            <a:miter lim="800000"/>
            <a:headEnd/>
            <a:tailEnd type="none" w="med" len="lg"/>
          </a:ln>
        </p:spPr>
      </p:pic>
      <p:pic>
        <p:nvPicPr>
          <p:cNvPr id="11322" name="Picture 167"/>
          <p:cNvPicPr>
            <a:picLocks noChangeAspect="1" noChangeArrowheads="1"/>
          </p:cNvPicPr>
          <p:nvPr/>
        </p:nvPicPr>
        <p:blipFill>
          <a:blip r:embed="rId12" cstate="print"/>
          <a:srcRect l="56250" t="27000" r="38251" b="19800"/>
          <a:stretch>
            <a:fillRect/>
          </a:stretch>
        </p:blipFill>
        <p:spPr bwMode="auto">
          <a:xfrm>
            <a:off x="6588125" y="4724400"/>
            <a:ext cx="320675" cy="1223963"/>
          </a:xfrm>
          <a:prstGeom prst="rect">
            <a:avLst/>
          </a:prstGeom>
          <a:noFill/>
          <a:ln w="9525" algn="ctr">
            <a:noFill/>
            <a:miter lim="800000"/>
            <a:headEnd/>
            <a:tailEnd type="none" w="med" len="lg"/>
          </a:ln>
        </p:spPr>
      </p:pic>
      <p:pic>
        <p:nvPicPr>
          <p:cNvPr id="11323" name="Picture 168"/>
          <p:cNvPicPr>
            <a:picLocks noChangeAspect="1" noChangeArrowheads="1"/>
          </p:cNvPicPr>
          <p:nvPr/>
        </p:nvPicPr>
        <p:blipFill>
          <a:blip r:embed="rId13" cstate="print"/>
          <a:srcRect l="56250" t="32401" r="29250" b="17999"/>
          <a:stretch>
            <a:fillRect/>
          </a:stretch>
        </p:blipFill>
        <p:spPr bwMode="auto">
          <a:xfrm>
            <a:off x="3779838" y="4652963"/>
            <a:ext cx="647700" cy="1296987"/>
          </a:xfrm>
          <a:prstGeom prst="rect">
            <a:avLst/>
          </a:prstGeom>
          <a:noFill/>
          <a:ln w="9525" algn="ctr">
            <a:noFill/>
            <a:miter lim="800000"/>
            <a:headEnd/>
            <a:tailEnd type="none" w="med" len="lg"/>
          </a:ln>
        </p:spPr>
      </p:pic>
      <p:pic>
        <p:nvPicPr>
          <p:cNvPr id="11324" name="Picture 169"/>
          <p:cNvPicPr>
            <a:picLocks noChangeAspect="1" noChangeArrowheads="1"/>
          </p:cNvPicPr>
          <p:nvPr/>
        </p:nvPicPr>
        <p:blipFill>
          <a:blip r:embed="rId14" cstate="print"/>
          <a:srcRect l="56250" t="32401" r="29250" b="17999"/>
          <a:stretch>
            <a:fillRect/>
          </a:stretch>
        </p:blipFill>
        <p:spPr bwMode="auto">
          <a:xfrm>
            <a:off x="6443663" y="3213100"/>
            <a:ext cx="576262" cy="1296988"/>
          </a:xfrm>
          <a:prstGeom prst="rect">
            <a:avLst/>
          </a:prstGeom>
          <a:noFill/>
          <a:ln w="9525" algn="ctr">
            <a:noFill/>
            <a:miter lim="800000"/>
            <a:headEnd/>
            <a:tailEnd type="none" w="med" len="lg"/>
          </a:ln>
        </p:spPr>
      </p:pic>
      <p:graphicFrame>
        <p:nvGraphicFramePr>
          <p:cNvPr id="11269" name="Object 251"/>
          <p:cNvGraphicFramePr>
            <a:graphicFrameLocks noChangeAspect="1"/>
          </p:cNvGraphicFramePr>
          <p:nvPr/>
        </p:nvGraphicFramePr>
        <p:xfrm>
          <a:off x="4624388" y="3141663"/>
          <a:ext cx="1243012" cy="1373187"/>
        </p:xfrm>
        <a:graphic>
          <a:graphicData uri="http://schemas.openxmlformats.org/presentationml/2006/ole">
            <mc:AlternateContent xmlns:mc="http://schemas.openxmlformats.org/markup-compatibility/2006">
              <mc:Choice xmlns:v="urn:schemas-microsoft-com:vml" Requires="v">
                <p:oleObj spid="_x0000_s141364" name="公式" r:id="rId15" imgW="850680" imgH="939600" progId="Equation.3">
                  <p:embed/>
                </p:oleObj>
              </mc:Choice>
              <mc:Fallback>
                <p:oleObj name="公式" r:id="rId15" imgW="850680" imgH="9396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24388" y="3141663"/>
                        <a:ext cx="1243012"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70" name="Object 252"/>
          <p:cNvGraphicFramePr>
            <a:graphicFrameLocks noChangeAspect="1"/>
          </p:cNvGraphicFramePr>
          <p:nvPr/>
        </p:nvGraphicFramePr>
        <p:xfrm>
          <a:off x="2447925" y="3465513"/>
          <a:ext cx="1260475" cy="649287"/>
        </p:xfrm>
        <a:graphic>
          <a:graphicData uri="http://schemas.openxmlformats.org/presentationml/2006/ole">
            <mc:AlternateContent xmlns:mc="http://schemas.openxmlformats.org/markup-compatibility/2006">
              <mc:Choice xmlns:v="urn:schemas-microsoft-com:vml" Requires="v">
                <p:oleObj spid="_x0000_s141365" name="公式" r:id="rId17" imgW="863280" imgH="444240" progId="Equation.3">
                  <p:embed/>
                </p:oleObj>
              </mc:Choice>
              <mc:Fallback>
                <p:oleObj name="公式" r:id="rId17" imgW="863280" imgH="44424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447925" y="3465513"/>
                        <a:ext cx="1260475" cy="649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71" name="Object 253"/>
          <p:cNvGraphicFramePr>
            <a:graphicFrameLocks noChangeAspect="1"/>
          </p:cNvGraphicFramePr>
          <p:nvPr/>
        </p:nvGraphicFramePr>
        <p:xfrm>
          <a:off x="4716463" y="4581525"/>
          <a:ext cx="1247775" cy="1516063"/>
        </p:xfrm>
        <a:graphic>
          <a:graphicData uri="http://schemas.openxmlformats.org/presentationml/2006/ole">
            <mc:AlternateContent xmlns:mc="http://schemas.openxmlformats.org/markup-compatibility/2006">
              <mc:Choice xmlns:v="urn:schemas-microsoft-com:vml" Requires="v">
                <p:oleObj spid="_x0000_s141366" name="公式" r:id="rId19" imgW="774360" imgH="939600" progId="Equation.3">
                  <p:embed/>
                </p:oleObj>
              </mc:Choice>
              <mc:Fallback>
                <p:oleObj name="公式" r:id="rId19" imgW="774360" imgH="9396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716463" y="4581525"/>
                        <a:ext cx="1247775" cy="1516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72" name="Object 255"/>
          <p:cNvGraphicFramePr>
            <a:graphicFrameLocks noGrp="1" noChangeAspect="1"/>
          </p:cNvGraphicFramePr>
          <p:nvPr>
            <p:ph sz="quarter" idx="4"/>
          </p:nvPr>
        </p:nvGraphicFramePr>
        <p:xfrm>
          <a:off x="7380288" y="3284538"/>
          <a:ext cx="1190625" cy="1277937"/>
        </p:xfrm>
        <a:graphic>
          <a:graphicData uri="http://schemas.openxmlformats.org/presentationml/2006/ole">
            <mc:AlternateContent xmlns:mc="http://schemas.openxmlformats.org/markup-compatibility/2006">
              <mc:Choice xmlns:v="urn:schemas-microsoft-com:vml" Requires="v">
                <p:oleObj spid="_x0000_s141367" name="公式" r:id="rId21" imgW="876240" imgH="939600" progId="Equation.3">
                  <p:embed/>
                </p:oleObj>
              </mc:Choice>
              <mc:Fallback>
                <p:oleObj name="公式" r:id="rId21" imgW="876240" imgH="9396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380288" y="3284538"/>
                        <a:ext cx="1190625" cy="1277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73" name="Object 257"/>
          <p:cNvGraphicFramePr>
            <a:graphicFrameLocks noChangeAspect="1"/>
          </p:cNvGraphicFramePr>
          <p:nvPr/>
        </p:nvGraphicFramePr>
        <p:xfrm>
          <a:off x="7261225" y="4652963"/>
          <a:ext cx="1211263" cy="1444625"/>
        </p:xfrm>
        <a:graphic>
          <a:graphicData uri="http://schemas.openxmlformats.org/presentationml/2006/ole">
            <mc:AlternateContent xmlns:mc="http://schemas.openxmlformats.org/markup-compatibility/2006">
              <mc:Choice xmlns:v="urn:schemas-microsoft-com:vml" Requires="v">
                <p:oleObj spid="_x0000_s141368" name="公式" r:id="rId23" imgW="787320" imgH="939600" progId="Equation.3">
                  <p:embed/>
                </p:oleObj>
              </mc:Choice>
              <mc:Fallback>
                <p:oleObj name="公式" r:id="rId23" imgW="787320" imgH="93960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261225" y="4652963"/>
                        <a:ext cx="1211263" cy="144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74" name="Object 260"/>
          <p:cNvGraphicFramePr>
            <a:graphicFrameLocks noChangeAspect="1"/>
          </p:cNvGraphicFramePr>
          <p:nvPr/>
        </p:nvGraphicFramePr>
        <p:xfrm>
          <a:off x="4140200" y="6275388"/>
          <a:ext cx="1079500" cy="582612"/>
        </p:xfrm>
        <a:graphic>
          <a:graphicData uri="http://schemas.openxmlformats.org/presentationml/2006/ole">
            <mc:AlternateContent xmlns:mc="http://schemas.openxmlformats.org/markup-compatibility/2006">
              <mc:Choice xmlns:v="urn:schemas-microsoft-com:vml" Requires="v">
                <p:oleObj spid="_x0000_s141369" name="公式" r:id="rId25" imgW="825480" imgH="444240" progId="Equation.3">
                  <p:embed/>
                </p:oleObj>
              </mc:Choice>
              <mc:Fallback>
                <p:oleObj name="公式" r:id="rId25" imgW="825480" imgH="44424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140200" y="6275388"/>
                        <a:ext cx="1079500" cy="58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3604132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7" name="Rectangle 2"/>
          <p:cNvSpPr>
            <a:spLocks noGrp="1" noChangeArrowheads="1"/>
          </p:cNvSpPr>
          <p:nvPr>
            <p:ph type="title" sz="quarter"/>
          </p:nvPr>
        </p:nvSpPr>
        <p:spPr>
          <a:xfrm>
            <a:off x="998537" y="7936"/>
            <a:ext cx="7793038" cy="1143001"/>
          </a:xfrm>
        </p:spPr>
        <p:txBody>
          <a:bodyPr/>
          <a:lstStyle/>
          <a:p>
            <a:pPr marL="273050" indent="-273050">
              <a:defRPr/>
            </a:pPr>
            <a:r>
              <a:rPr lang="zh-CN" altLang="en-US" sz="4000" b="1" kern="1200" dirty="0">
                <a:solidFill>
                  <a:srgbClr val="4A206A"/>
                </a:solidFill>
                <a:latin typeface="微软雅黑" pitchFamily="34" charset="-122"/>
                <a:ea typeface="微软雅黑" pitchFamily="34" charset="-122"/>
              </a:rPr>
              <a:t>切比雪夫带通滤波器的设计</a:t>
            </a:r>
          </a:p>
        </p:txBody>
      </p:sp>
      <p:graphicFrame>
        <p:nvGraphicFramePr>
          <p:cNvPr id="12290" name="Object 7"/>
          <p:cNvGraphicFramePr>
            <a:graphicFrameLocks noGrp="1" noChangeAspect="1"/>
          </p:cNvGraphicFramePr>
          <p:nvPr>
            <p:ph sz="quarter" idx="1"/>
          </p:nvPr>
        </p:nvGraphicFramePr>
        <p:xfrm>
          <a:off x="5434013" y="3068638"/>
          <a:ext cx="3709987" cy="365125"/>
        </p:xfrm>
        <a:graphic>
          <a:graphicData uri="http://schemas.openxmlformats.org/presentationml/2006/ole">
            <mc:AlternateContent xmlns:mc="http://schemas.openxmlformats.org/markup-compatibility/2006">
              <mc:Choice xmlns:v="urn:schemas-microsoft-com:vml" Requires="v">
                <p:oleObj spid="_x0000_s79683" name="公式" r:id="rId4" imgW="2323800" imgH="228600" progId="Equation.3">
                  <p:embed/>
                </p:oleObj>
              </mc:Choice>
              <mc:Fallback>
                <p:oleObj name="公式" r:id="rId4" imgW="232380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4013" y="3068638"/>
                        <a:ext cx="3709987"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1" name="Object 9"/>
          <p:cNvGraphicFramePr>
            <a:graphicFrameLocks noGrp="1" noChangeAspect="1"/>
          </p:cNvGraphicFramePr>
          <p:nvPr>
            <p:ph sz="quarter" idx="2"/>
          </p:nvPr>
        </p:nvGraphicFramePr>
        <p:xfrm>
          <a:off x="468313" y="4945063"/>
          <a:ext cx="3527425" cy="577850"/>
        </p:xfrm>
        <a:graphic>
          <a:graphicData uri="http://schemas.openxmlformats.org/presentationml/2006/ole">
            <mc:AlternateContent xmlns:mc="http://schemas.openxmlformats.org/markup-compatibility/2006">
              <mc:Choice xmlns:v="urn:schemas-microsoft-com:vml" Requires="v">
                <p:oleObj spid="_x0000_s79684" name="公式" r:id="rId6" imgW="2717640" imgH="444240" progId="Equation.3">
                  <p:embed/>
                </p:oleObj>
              </mc:Choice>
              <mc:Fallback>
                <p:oleObj name="公式" r:id="rId6" imgW="2717640" imgH="4442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313" y="4945063"/>
                        <a:ext cx="3527425"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2" name="Object 11"/>
          <p:cNvGraphicFramePr>
            <a:graphicFrameLocks noGrp="1" noChangeAspect="1"/>
          </p:cNvGraphicFramePr>
          <p:nvPr>
            <p:ph sz="quarter" idx="3"/>
          </p:nvPr>
        </p:nvGraphicFramePr>
        <p:xfrm>
          <a:off x="5508625" y="4149725"/>
          <a:ext cx="2159000" cy="374650"/>
        </p:xfrm>
        <a:graphic>
          <a:graphicData uri="http://schemas.openxmlformats.org/presentationml/2006/ole">
            <mc:AlternateContent xmlns:mc="http://schemas.openxmlformats.org/markup-compatibility/2006">
              <mc:Choice xmlns:v="urn:schemas-microsoft-com:vml" Requires="v">
                <p:oleObj spid="_x0000_s79685" name="公式" r:id="rId8" imgW="1473120" imgH="253800" progId="Equation.3">
                  <p:embed/>
                </p:oleObj>
              </mc:Choice>
              <mc:Fallback>
                <p:oleObj name="公式" r:id="rId8" imgW="1473120" imgH="2538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08625" y="4149725"/>
                        <a:ext cx="2159000" cy="37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2298" name="Picture 4"/>
          <p:cNvPicPr>
            <a:picLocks noChangeAspect="1" noChangeArrowheads="1"/>
          </p:cNvPicPr>
          <p:nvPr/>
        </p:nvPicPr>
        <p:blipFill>
          <a:blip r:embed="rId10" cstate="print"/>
          <a:srcRect l="40500" t="55800" r="29250" b="27361"/>
          <a:stretch>
            <a:fillRect/>
          </a:stretch>
        </p:blipFill>
        <p:spPr bwMode="auto">
          <a:xfrm>
            <a:off x="323850" y="3141663"/>
            <a:ext cx="4841875" cy="1685925"/>
          </a:xfrm>
          <a:prstGeom prst="rect">
            <a:avLst/>
          </a:prstGeom>
          <a:noFill/>
          <a:ln w="9525" algn="ctr">
            <a:noFill/>
            <a:miter lim="800000"/>
            <a:headEnd/>
            <a:tailEnd type="none" w="med" len="lg"/>
          </a:ln>
        </p:spPr>
      </p:pic>
      <p:sp>
        <p:nvSpPr>
          <p:cNvPr id="12299" name="Text Box 5"/>
          <p:cNvSpPr txBox="1">
            <a:spLocks noChangeArrowheads="1"/>
          </p:cNvSpPr>
          <p:nvPr/>
        </p:nvSpPr>
        <p:spPr bwMode="auto">
          <a:xfrm>
            <a:off x="646113" y="1196975"/>
            <a:ext cx="8497887" cy="1187450"/>
          </a:xfrm>
          <a:prstGeom prst="rect">
            <a:avLst/>
          </a:prstGeom>
          <a:noFill/>
          <a:ln w="9525" algn="ctr">
            <a:noFill/>
            <a:miter lim="800000"/>
            <a:headEnd/>
            <a:tailEnd type="none" w="med" len="lg"/>
          </a:ln>
        </p:spPr>
        <p:txBody>
          <a:bodyPr>
            <a:spAutoFit/>
          </a:bodyPr>
          <a:lstStyle/>
          <a:p>
            <a:pPr eaLnBrk="1" hangingPunct="1">
              <a:spcBef>
                <a:spcPct val="50000"/>
              </a:spcBef>
              <a:buClrTx/>
              <a:buSzTx/>
              <a:buFontTx/>
              <a:buNone/>
            </a:pPr>
            <a:r>
              <a:rPr lang="zh-CN" altLang="en-US" sz="2400">
                <a:latin typeface="Times New Roman" pitchFamily="18" charset="0"/>
              </a:rPr>
              <a:t>设计一个</a:t>
            </a:r>
            <a:r>
              <a:rPr lang="en-US" altLang="zh-CN" sz="2400">
                <a:latin typeface="Times New Roman" pitchFamily="18" charset="0"/>
              </a:rPr>
              <a:t>N=3</a:t>
            </a:r>
            <a:r>
              <a:rPr lang="zh-CN" altLang="en-US" sz="2400">
                <a:latin typeface="Times New Roman" pitchFamily="18" charset="0"/>
              </a:rPr>
              <a:t>，带内波纹为</a:t>
            </a:r>
            <a:r>
              <a:rPr lang="en-US" altLang="zh-CN" sz="2400">
                <a:latin typeface="Times New Roman" pitchFamily="18" charset="0"/>
              </a:rPr>
              <a:t>3dB</a:t>
            </a:r>
            <a:r>
              <a:rPr lang="zh-CN" altLang="en-US" sz="2400">
                <a:latin typeface="Times New Roman" pitchFamily="18" charset="0"/>
              </a:rPr>
              <a:t>的切比雪夫滤波器，中心频率为</a:t>
            </a:r>
            <a:r>
              <a:rPr lang="en-US" altLang="zh-CN" sz="2400">
                <a:latin typeface="Times New Roman" pitchFamily="18" charset="0"/>
              </a:rPr>
              <a:t>2.4GHz</a:t>
            </a:r>
            <a:r>
              <a:rPr lang="zh-CN" altLang="en-US" sz="2400">
                <a:latin typeface="Times New Roman" pitchFamily="18" charset="0"/>
              </a:rPr>
              <a:t>，带宽</a:t>
            </a:r>
            <a:r>
              <a:rPr lang="en-US" altLang="zh-CN" sz="2400">
                <a:latin typeface="Times New Roman" pitchFamily="18" charset="0"/>
              </a:rPr>
              <a:t>20%</a:t>
            </a:r>
            <a:r>
              <a:rPr lang="zh-CN" altLang="en-US" sz="2400">
                <a:latin typeface="Times New Roman" pitchFamily="18" charset="0"/>
              </a:rPr>
              <a:t>，输入输出阻抗为</a:t>
            </a:r>
            <a:r>
              <a:rPr lang="en-US" altLang="zh-CN" sz="2400">
                <a:latin typeface="Times New Roman" pitchFamily="18" charset="0"/>
              </a:rPr>
              <a:t>50</a:t>
            </a:r>
            <a:r>
              <a:rPr lang="zh-CN" altLang="en-US" sz="2400">
                <a:latin typeface="Times New Roman" pitchFamily="18" charset="0"/>
              </a:rPr>
              <a:t>欧，求相应的电感电容值，并画出响应曲线。</a:t>
            </a:r>
          </a:p>
        </p:txBody>
      </p:sp>
      <p:sp>
        <p:nvSpPr>
          <p:cNvPr id="12300" name="Text Box 6"/>
          <p:cNvSpPr txBox="1">
            <a:spLocks noChangeArrowheads="1"/>
          </p:cNvSpPr>
          <p:nvPr/>
        </p:nvSpPr>
        <p:spPr bwMode="auto">
          <a:xfrm>
            <a:off x="539750" y="2349500"/>
            <a:ext cx="8353425" cy="822325"/>
          </a:xfrm>
          <a:prstGeom prst="rect">
            <a:avLst/>
          </a:prstGeom>
          <a:noFill/>
          <a:ln w="9525" algn="ctr">
            <a:noFill/>
            <a:miter lim="800000"/>
            <a:headEnd/>
            <a:tailEnd type="none" w="med" len="lg"/>
          </a:ln>
        </p:spPr>
        <p:txBody>
          <a:bodyPr>
            <a:spAutoFit/>
          </a:bodyPr>
          <a:lstStyle/>
          <a:p>
            <a:pPr eaLnBrk="1" hangingPunct="1">
              <a:spcBef>
                <a:spcPct val="50000"/>
              </a:spcBef>
              <a:buClrTx/>
              <a:buSzTx/>
              <a:buFontTx/>
              <a:buNone/>
            </a:pPr>
            <a:r>
              <a:rPr lang="zh-CN" altLang="en-US" sz="2400">
                <a:latin typeface="Times New Roman" pitchFamily="18" charset="0"/>
              </a:rPr>
              <a:t>解：</a:t>
            </a:r>
            <a:r>
              <a:rPr lang="en-US" altLang="zh-CN" sz="2400">
                <a:latin typeface="Times New Roman" pitchFamily="18" charset="0"/>
              </a:rPr>
              <a:t>g</a:t>
            </a:r>
            <a:r>
              <a:rPr lang="en-US" altLang="zh-CN" sz="2400" baseline="-25000">
                <a:latin typeface="Times New Roman" pitchFamily="18" charset="0"/>
              </a:rPr>
              <a:t>0</a:t>
            </a:r>
            <a:r>
              <a:rPr lang="en-US" altLang="zh-CN" sz="2400">
                <a:latin typeface="Times New Roman" pitchFamily="18" charset="0"/>
              </a:rPr>
              <a:t>=g</a:t>
            </a:r>
            <a:r>
              <a:rPr lang="en-US" altLang="zh-CN" sz="2400" baseline="-25000">
                <a:latin typeface="Times New Roman" pitchFamily="18" charset="0"/>
              </a:rPr>
              <a:t>4</a:t>
            </a:r>
            <a:r>
              <a:rPr lang="en-US" altLang="zh-CN" sz="2400">
                <a:latin typeface="Times New Roman" pitchFamily="18" charset="0"/>
              </a:rPr>
              <a:t>=1</a:t>
            </a:r>
            <a:r>
              <a:rPr lang="zh-CN" altLang="en-US" sz="2400">
                <a:latin typeface="Times New Roman" pitchFamily="18" charset="0"/>
              </a:rPr>
              <a:t>，</a:t>
            </a:r>
            <a:r>
              <a:rPr lang="en-US" altLang="zh-CN" sz="2400">
                <a:latin typeface="Times New Roman" pitchFamily="18" charset="0"/>
              </a:rPr>
              <a:t>g</a:t>
            </a:r>
            <a:r>
              <a:rPr lang="en-US" altLang="zh-CN" sz="2400" baseline="-25000">
                <a:latin typeface="Times New Roman" pitchFamily="18" charset="0"/>
              </a:rPr>
              <a:t>1</a:t>
            </a:r>
            <a:r>
              <a:rPr lang="en-US" altLang="zh-CN" sz="2400">
                <a:latin typeface="Times New Roman" pitchFamily="18" charset="0"/>
              </a:rPr>
              <a:t>=g</a:t>
            </a:r>
            <a:r>
              <a:rPr lang="en-US" altLang="zh-CN" sz="2400" baseline="-25000">
                <a:latin typeface="Times New Roman" pitchFamily="18" charset="0"/>
              </a:rPr>
              <a:t>3</a:t>
            </a:r>
            <a:r>
              <a:rPr lang="en-US" altLang="zh-CN" sz="2400">
                <a:latin typeface="Times New Roman" pitchFamily="18" charset="0"/>
              </a:rPr>
              <a:t>=3.3487</a:t>
            </a:r>
            <a:r>
              <a:rPr lang="zh-CN" altLang="en-US" sz="2400">
                <a:latin typeface="Times New Roman" pitchFamily="18" charset="0"/>
              </a:rPr>
              <a:t>，</a:t>
            </a:r>
            <a:r>
              <a:rPr lang="en-US" altLang="zh-CN" sz="2400">
                <a:latin typeface="Times New Roman" pitchFamily="18" charset="0"/>
              </a:rPr>
              <a:t>g</a:t>
            </a:r>
            <a:r>
              <a:rPr lang="en-US" altLang="zh-CN" sz="2400" baseline="-25000">
                <a:latin typeface="Times New Roman" pitchFamily="18" charset="0"/>
              </a:rPr>
              <a:t>2</a:t>
            </a:r>
            <a:r>
              <a:rPr lang="en-US" altLang="zh-CN" sz="2400">
                <a:latin typeface="Times New Roman" pitchFamily="18" charset="0"/>
              </a:rPr>
              <a:t>=0.7117</a:t>
            </a:r>
            <a:r>
              <a:rPr lang="zh-CN" altLang="en-US" sz="2400">
                <a:latin typeface="Times New Roman" pitchFamily="18" charset="0"/>
              </a:rPr>
              <a:t>，设源阻抗和负载阻抗都为</a:t>
            </a:r>
            <a:r>
              <a:rPr lang="en-US" altLang="zh-CN" sz="2400">
                <a:latin typeface="Times New Roman" pitchFamily="18" charset="0"/>
              </a:rPr>
              <a:t>1</a:t>
            </a:r>
            <a:r>
              <a:rPr lang="zh-CN" altLang="en-US" sz="2400">
                <a:latin typeface="Times New Roman" pitchFamily="18" charset="0"/>
              </a:rPr>
              <a:t>。</a:t>
            </a:r>
          </a:p>
        </p:txBody>
      </p:sp>
      <p:graphicFrame>
        <p:nvGraphicFramePr>
          <p:cNvPr id="12293" name="Object 15"/>
          <p:cNvGraphicFramePr>
            <a:graphicFrameLocks noChangeAspect="1"/>
          </p:cNvGraphicFramePr>
          <p:nvPr/>
        </p:nvGraphicFramePr>
        <p:xfrm>
          <a:off x="5413375" y="3573463"/>
          <a:ext cx="3751263" cy="365125"/>
        </p:xfrm>
        <a:graphic>
          <a:graphicData uri="http://schemas.openxmlformats.org/presentationml/2006/ole">
            <mc:AlternateContent xmlns:mc="http://schemas.openxmlformats.org/markup-compatibility/2006">
              <mc:Choice xmlns:v="urn:schemas-microsoft-com:vml" Requires="v">
                <p:oleObj spid="_x0000_s79686" name="公式" r:id="rId11" imgW="2349360" imgH="228600" progId="Equation.3">
                  <p:embed/>
                </p:oleObj>
              </mc:Choice>
              <mc:Fallback>
                <p:oleObj name="公式" r:id="rId11" imgW="234936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13375" y="3573463"/>
                        <a:ext cx="3751263"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4" name="Object 16"/>
          <p:cNvGraphicFramePr>
            <a:graphicFrameLocks noChangeAspect="1"/>
          </p:cNvGraphicFramePr>
          <p:nvPr/>
        </p:nvGraphicFramePr>
        <p:xfrm>
          <a:off x="395288" y="5589588"/>
          <a:ext cx="3743325" cy="647700"/>
        </p:xfrm>
        <a:graphic>
          <a:graphicData uri="http://schemas.openxmlformats.org/presentationml/2006/ole">
            <mc:AlternateContent xmlns:mc="http://schemas.openxmlformats.org/markup-compatibility/2006">
              <mc:Choice xmlns:v="urn:schemas-microsoft-com:vml" Requires="v">
                <p:oleObj spid="_x0000_s79687" name="公式" r:id="rId13" imgW="2641320" imgH="457200" progId="Equation.3">
                  <p:embed/>
                </p:oleObj>
              </mc:Choice>
              <mc:Fallback>
                <p:oleObj name="公式" r:id="rId13" imgW="2641320" imgH="4572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5288" y="5589588"/>
                        <a:ext cx="3743325"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5" name="Object 18"/>
          <p:cNvGraphicFramePr>
            <a:graphicFrameLocks noGrp="1" noChangeAspect="1"/>
          </p:cNvGraphicFramePr>
          <p:nvPr>
            <p:ph sz="quarter" idx="4"/>
          </p:nvPr>
        </p:nvGraphicFramePr>
        <p:xfrm>
          <a:off x="4932363" y="4941888"/>
          <a:ext cx="2825750" cy="541337"/>
        </p:xfrm>
        <a:graphic>
          <a:graphicData uri="http://schemas.openxmlformats.org/presentationml/2006/ole">
            <mc:AlternateContent xmlns:mc="http://schemas.openxmlformats.org/markup-compatibility/2006">
              <mc:Choice xmlns:v="urn:schemas-microsoft-com:vml" Requires="v">
                <p:oleObj spid="_x0000_s79688" name="公式" r:id="rId15" imgW="2387520" imgH="457200" progId="Equation.3">
                  <p:embed/>
                </p:oleObj>
              </mc:Choice>
              <mc:Fallback>
                <p:oleObj name="公式" r:id="rId15" imgW="2387520" imgH="4572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32363" y="4941888"/>
                        <a:ext cx="2825750" cy="54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6" name="Object 20"/>
          <p:cNvGraphicFramePr>
            <a:graphicFrameLocks noChangeAspect="1"/>
          </p:cNvGraphicFramePr>
          <p:nvPr/>
        </p:nvGraphicFramePr>
        <p:xfrm>
          <a:off x="4932363" y="5589588"/>
          <a:ext cx="3198812" cy="577850"/>
        </p:xfrm>
        <a:graphic>
          <a:graphicData uri="http://schemas.openxmlformats.org/presentationml/2006/ole">
            <mc:AlternateContent xmlns:mc="http://schemas.openxmlformats.org/markup-compatibility/2006">
              <mc:Choice xmlns:v="urn:schemas-microsoft-com:vml" Requires="v">
                <p:oleObj spid="_x0000_s79689" name="公式" r:id="rId17" imgW="2463480" imgH="444240" progId="Equation.3">
                  <p:embed/>
                </p:oleObj>
              </mc:Choice>
              <mc:Fallback>
                <p:oleObj name="公式" r:id="rId17" imgW="2463480" imgH="44424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932363" y="5589588"/>
                        <a:ext cx="3198812"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2921763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1" name="Picture 5"/>
          <p:cNvPicPr>
            <a:picLocks noChangeAspect="1" noChangeArrowheads="1"/>
          </p:cNvPicPr>
          <p:nvPr/>
        </p:nvPicPr>
        <p:blipFill>
          <a:blip r:embed="rId3" cstate="print"/>
          <a:srcRect/>
          <a:stretch>
            <a:fillRect/>
          </a:stretch>
        </p:blipFill>
        <p:spPr bwMode="auto">
          <a:xfrm>
            <a:off x="2195513" y="1844675"/>
            <a:ext cx="5543550" cy="4870450"/>
          </a:xfrm>
          <a:prstGeom prst="rect">
            <a:avLst/>
          </a:prstGeom>
          <a:noFill/>
          <a:ln w="9525" algn="ctr">
            <a:noFill/>
            <a:miter lim="800000"/>
            <a:headEnd/>
            <a:tailEnd type="none" w="med" len="lg"/>
          </a:ln>
        </p:spPr>
      </p:pic>
      <p:pic>
        <p:nvPicPr>
          <p:cNvPr id="32772" name="Picture 6"/>
          <p:cNvPicPr>
            <a:picLocks noChangeAspect="1" noChangeArrowheads="1"/>
          </p:cNvPicPr>
          <p:nvPr/>
        </p:nvPicPr>
        <p:blipFill>
          <a:blip r:embed="rId4" cstate="print"/>
          <a:srcRect/>
          <a:stretch>
            <a:fillRect/>
          </a:stretch>
        </p:blipFill>
        <p:spPr bwMode="auto">
          <a:xfrm>
            <a:off x="1619250" y="0"/>
            <a:ext cx="6546850" cy="3362325"/>
          </a:xfrm>
          <a:prstGeom prst="rect">
            <a:avLst/>
          </a:prstGeom>
          <a:noFill/>
          <a:ln w="9525" algn="ctr">
            <a:noFill/>
            <a:miter lim="800000"/>
            <a:headEnd/>
            <a:tailEnd type="none" w="med" len="lg"/>
          </a:ln>
        </p:spPr>
      </p:pic>
    </p:spTree>
    <p:extLst>
      <p:ext uri="{BB962C8B-B14F-4D97-AF65-F5344CB8AC3E}">
        <p14:creationId xmlns:p14="http://schemas.microsoft.com/office/powerpoint/2010/main" val="11358083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lstStyle/>
          <a:p>
            <a:r>
              <a:rPr lang="zh-CN" altLang="en-US" sz="4000" b="1" dirty="0">
                <a:solidFill>
                  <a:srgbClr val="4A206A"/>
                </a:solidFill>
                <a:latin typeface="微软雅黑" pitchFamily="34" charset="-122"/>
                <a:ea typeface="微软雅黑" pitchFamily="34" charset="-122"/>
              </a:rPr>
              <a:t>滤波器在射频通信中的应用</a:t>
            </a:r>
          </a:p>
        </p:txBody>
      </p:sp>
      <p:graphicFrame>
        <p:nvGraphicFramePr>
          <p:cNvPr id="2050" name="Object 4"/>
          <p:cNvGraphicFramePr>
            <a:graphicFrameLocks noGrp="1" noChangeAspect="1"/>
          </p:cNvGraphicFramePr>
          <p:nvPr>
            <p:ph idx="1"/>
          </p:nvPr>
        </p:nvGraphicFramePr>
        <p:xfrm>
          <a:off x="323850" y="1557338"/>
          <a:ext cx="8208963" cy="4976812"/>
        </p:xfrm>
        <a:graphic>
          <a:graphicData uri="http://schemas.openxmlformats.org/presentationml/2006/ole">
            <mc:AlternateContent xmlns:mc="http://schemas.openxmlformats.org/markup-compatibility/2006">
              <mc:Choice xmlns:v="urn:schemas-microsoft-com:vml" Requires="v">
                <p:oleObj spid="_x0000_s136310" name="Visio" r:id="rId4" imgW="9609031" imgH="5824960" progId="Visio.Drawing.11">
                  <p:embed/>
                </p:oleObj>
              </mc:Choice>
              <mc:Fallback>
                <p:oleObj name="Visio" r:id="rId4" imgW="9609031" imgH="5824960" progId="Visio.Drawing.11">
                  <p:embed/>
                  <p:pic>
                    <p:nvPicPr>
                      <p:cNvPr id="205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50" y="1557338"/>
                        <a:ext cx="8208963" cy="4976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9"/>
          <p:cNvGrpSpPr>
            <a:grpSpLocks/>
          </p:cNvGrpSpPr>
          <p:nvPr/>
        </p:nvGrpSpPr>
        <p:grpSpPr bwMode="auto">
          <a:xfrm>
            <a:off x="827088" y="3789363"/>
            <a:ext cx="2520950" cy="2535237"/>
            <a:chOff x="521" y="2387"/>
            <a:chExt cx="1588" cy="1597"/>
          </a:xfrm>
        </p:grpSpPr>
        <p:sp>
          <p:nvSpPr>
            <p:cNvPr id="2059" name="Text Box 6"/>
            <p:cNvSpPr txBox="1">
              <a:spLocks noChangeArrowheads="1"/>
            </p:cNvSpPr>
            <p:nvPr/>
          </p:nvSpPr>
          <p:spPr bwMode="auto">
            <a:xfrm>
              <a:off x="521" y="3158"/>
              <a:ext cx="1588" cy="826"/>
            </a:xfrm>
            <a:prstGeom prst="rect">
              <a:avLst/>
            </a:prstGeom>
            <a:noFill/>
            <a:ln w="9525" algn="ctr">
              <a:noFill/>
              <a:miter lim="800000"/>
              <a:headEnd/>
              <a:tailEnd type="none" w="med" len="lg"/>
            </a:ln>
          </p:spPr>
          <p:txBody>
            <a:bodyPr>
              <a:spAutoFit/>
            </a:bodyPr>
            <a:lstStyle/>
            <a:p>
              <a:pPr algn="just" eaLnBrk="1" hangingPunct="1">
                <a:spcBef>
                  <a:spcPct val="50000"/>
                </a:spcBef>
                <a:buClrTx/>
                <a:buSzTx/>
                <a:buFontTx/>
                <a:buNone/>
              </a:pPr>
              <a:r>
                <a:rPr lang="zh-CN" altLang="en-US" sz="2000" b="1" dirty="0">
                  <a:solidFill>
                    <a:srgbClr val="0000FF"/>
                  </a:solidFill>
                  <a:latin typeface="Times New Roman" pitchFamily="18" charset="0"/>
                </a:rPr>
                <a:t>腔体滤波器、介质滤波器、声表面波滤波器、微带滤波器、</a:t>
              </a:r>
              <a:r>
                <a:rPr lang="en-US" altLang="zh-CN" sz="2000" b="1" dirty="0">
                  <a:solidFill>
                    <a:srgbClr val="0000FF"/>
                  </a:solidFill>
                  <a:latin typeface="Times New Roman" pitchFamily="18" charset="0"/>
                </a:rPr>
                <a:t>SIW</a:t>
              </a:r>
              <a:r>
                <a:rPr lang="zh-CN" altLang="en-US" sz="2000" b="1" dirty="0">
                  <a:solidFill>
                    <a:srgbClr val="0000FF"/>
                  </a:solidFill>
                  <a:latin typeface="Times New Roman" pitchFamily="18" charset="0"/>
                </a:rPr>
                <a:t>滤波器</a:t>
              </a:r>
              <a:endParaRPr lang="en-US" altLang="zh-CN" sz="2000" b="1" dirty="0">
                <a:solidFill>
                  <a:srgbClr val="0000FF"/>
                </a:solidFill>
                <a:latin typeface="Times New Roman" pitchFamily="18" charset="0"/>
              </a:endParaRPr>
            </a:p>
          </p:txBody>
        </p:sp>
        <p:sp>
          <p:nvSpPr>
            <p:cNvPr id="2060" name="Line 7"/>
            <p:cNvSpPr>
              <a:spLocks noChangeShapeType="1"/>
            </p:cNvSpPr>
            <p:nvPr/>
          </p:nvSpPr>
          <p:spPr bwMode="auto">
            <a:xfrm flipH="1" flipV="1">
              <a:off x="657" y="2387"/>
              <a:ext cx="91" cy="862"/>
            </a:xfrm>
            <a:prstGeom prst="line">
              <a:avLst/>
            </a:prstGeom>
            <a:noFill/>
            <a:ln w="38100">
              <a:solidFill>
                <a:schemeClr val="tx2"/>
              </a:solidFill>
              <a:round/>
              <a:headEnd/>
              <a:tailEnd type="stealth" w="med" len="lg"/>
            </a:ln>
          </p:spPr>
          <p:txBody>
            <a:bodyPr/>
            <a:lstStyle/>
            <a:p>
              <a:endParaRPr lang="zh-CN" altLang="en-US"/>
            </a:p>
          </p:txBody>
        </p:sp>
        <p:sp>
          <p:nvSpPr>
            <p:cNvPr id="2061" name="Line 8"/>
            <p:cNvSpPr>
              <a:spLocks noChangeShapeType="1"/>
            </p:cNvSpPr>
            <p:nvPr/>
          </p:nvSpPr>
          <p:spPr bwMode="auto">
            <a:xfrm flipV="1">
              <a:off x="1383" y="2976"/>
              <a:ext cx="182" cy="227"/>
            </a:xfrm>
            <a:prstGeom prst="line">
              <a:avLst/>
            </a:prstGeom>
            <a:noFill/>
            <a:ln w="38100">
              <a:solidFill>
                <a:schemeClr val="tx2"/>
              </a:solidFill>
              <a:round/>
              <a:headEnd/>
              <a:tailEnd type="stealth" w="med" len="lg"/>
            </a:ln>
          </p:spPr>
          <p:txBody>
            <a:bodyPr/>
            <a:lstStyle/>
            <a:p>
              <a:endParaRPr lang="zh-CN" altLang="en-US"/>
            </a:p>
          </p:txBody>
        </p:sp>
      </p:grpSp>
      <p:grpSp>
        <p:nvGrpSpPr>
          <p:cNvPr id="3" name="Group 12"/>
          <p:cNvGrpSpPr>
            <a:grpSpLocks/>
          </p:cNvGrpSpPr>
          <p:nvPr/>
        </p:nvGrpSpPr>
        <p:grpSpPr bwMode="auto">
          <a:xfrm>
            <a:off x="3563938" y="4724400"/>
            <a:ext cx="1584325" cy="1671638"/>
            <a:chOff x="2245" y="2976"/>
            <a:chExt cx="998" cy="1053"/>
          </a:xfrm>
        </p:grpSpPr>
        <p:sp>
          <p:nvSpPr>
            <p:cNvPr id="2057" name="Text Box 10"/>
            <p:cNvSpPr txBox="1">
              <a:spLocks noChangeArrowheads="1"/>
            </p:cNvSpPr>
            <p:nvPr/>
          </p:nvSpPr>
          <p:spPr bwMode="auto">
            <a:xfrm>
              <a:off x="2245" y="3203"/>
              <a:ext cx="998" cy="826"/>
            </a:xfrm>
            <a:prstGeom prst="rect">
              <a:avLst/>
            </a:prstGeom>
            <a:noFill/>
            <a:ln w="9525" algn="ctr">
              <a:noFill/>
              <a:miter lim="800000"/>
              <a:headEnd/>
              <a:tailEnd type="none" w="med" len="lg"/>
            </a:ln>
          </p:spPr>
          <p:txBody>
            <a:bodyPr>
              <a:spAutoFit/>
            </a:bodyPr>
            <a:lstStyle/>
            <a:p>
              <a:pPr algn="just" eaLnBrk="1" hangingPunct="1">
                <a:spcBef>
                  <a:spcPct val="50000"/>
                </a:spcBef>
                <a:buClrTx/>
                <a:buSzTx/>
                <a:buFontTx/>
                <a:buNone/>
              </a:pPr>
              <a:r>
                <a:rPr lang="zh-CN" altLang="en-US" sz="2000" b="1" dirty="0">
                  <a:solidFill>
                    <a:srgbClr val="0000FF"/>
                  </a:solidFill>
                  <a:latin typeface="Times New Roman" pitchFamily="18" charset="0"/>
                </a:rPr>
                <a:t>声表面波滤波器、介质滤波器和</a:t>
              </a:r>
              <a:r>
                <a:rPr lang="en-US" altLang="zh-CN" sz="2000" b="1" dirty="0">
                  <a:solidFill>
                    <a:srgbClr val="0000FF"/>
                  </a:solidFill>
                  <a:latin typeface="Times New Roman" pitchFamily="18" charset="0"/>
                </a:rPr>
                <a:t>LC</a:t>
              </a:r>
              <a:r>
                <a:rPr lang="zh-CN" altLang="en-US" sz="2000" b="1" dirty="0">
                  <a:solidFill>
                    <a:srgbClr val="0000FF"/>
                  </a:solidFill>
                  <a:latin typeface="Times New Roman" pitchFamily="18" charset="0"/>
                </a:rPr>
                <a:t>滤波器</a:t>
              </a:r>
            </a:p>
          </p:txBody>
        </p:sp>
        <p:sp>
          <p:nvSpPr>
            <p:cNvPr id="2058" name="Line 11"/>
            <p:cNvSpPr>
              <a:spLocks noChangeShapeType="1"/>
            </p:cNvSpPr>
            <p:nvPr/>
          </p:nvSpPr>
          <p:spPr bwMode="auto">
            <a:xfrm flipV="1">
              <a:off x="2653" y="2976"/>
              <a:ext cx="0" cy="273"/>
            </a:xfrm>
            <a:prstGeom prst="line">
              <a:avLst/>
            </a:prstGeom>
            <a:noFill/>
            <a:ln w="38100">
              <a:solidFill>
                <a:schemeClr val="tx2"/>
              </a:solidFill>
              <a:round/>
              <a:headEnd/>
              <a:tailEnd type="stealth" w="med" len="lg"/>
            </a:ln>
          </p:spPr>
          <p:txBody>
            <a:bodyPr/>
            <a:lstStyle/>
            <a:p>
              <a:endParaRPr lang="zh-CN" altLang="en-US"/>
            </a:p>
          </p:txBody>
        </p:sp>
      </p:grpSp>
      <p:grpSp>
        <p:nvGrpSpPr>
          <p:cNvPr id="4" name="Group 15"/>
          <p:cNvGrpSpPr>
            <a:grpSpLocks/>
          </p:cNvGrpSpPr>
          <p:nvPr/>
        </p:nvGrpSpPr>
        <p:grpSpPr bwMode="auto">
          <a:xfrm>
            <a:off x="6227763" y="4868863"/>
            <a:ext cx="1657350" cy="1438275"/>
            <a:chOff x="3923" y="3067"/>
            <a:chExt cx="1044" cy="906"/>
          </a:xfrm>
        </p:grpSpPr>
        <p:sp>
          <p:nvSpPr>
            <p:cNvPr id="2055" name="Text Box 13"/>
            <p:cNvSpPr txBox="1">
              <a:spLocks noChangeArrowheads="1"/>
            </p:cNvSpPr>
            <p:nvPr/>
          </p:nvSpPr>
          <p:spPr bwMode="auto">
            <a:xfrm>
              <a:off x="3923" y="3339"/>
              <a:ext cx="1044" cy="634"/>
            </a:xfrm>
            <a:prstGeom prst="rect">
              <a:avLst/>
            </a:prstGeom>
            <a:noFill/>
            <a:ln w="9525" algn="ctr">
              <a:noFill/>
              <a:miter lim="800000"/>
              <a:headEnd/>
              <a:tailEnd type="none" w="med" len="lg"/>
            </a:ln>
          </p:spPr>
          <p:txBody>
            <a:bodyPr>
              <a:spAutoFit/>
            </a:bodyPr>
            <a:lstStyle/>
            <a:p>
              <a:pPr algn="just" eaLnBrk="1" hangingPunct="1">
                <a:spcBef>
                  <a:spcPct val="50000"/>
                </a:spcBef>
                <a:buClrTx/>
                <a:buSzTx/>
                <a:buFontTx/>
                <a:buNone/>
              </a:pPr>
              <a:r>
                <a:rPr lang="en-US" altLang="zh-CN" sz="2000" b="1" dirty="0">
                  <a:solidFill>
                    <a:srgbClr val="0000FF"/>
                  </a:solidFill>
                  <a:latin typeface="Times New Roman" pitchFamily="18" charset="0"/>
                </a:rPr>
                <a:t>LC</a:t>
              </a:r>
              <a:r>
                <a:rPr lang="zh-CN" altLang="en-US" sz="2000" b="1" dirty="0">
                  <a:solidFill>
                    <a:srgbClr val="0000FF"/>
                  </a:solidFill>
                  <a:latin typeface="Times New Roman" pitchFamily="18" charset="0"/>
                </a:rPr>
                <a:t>滤波器或有源低通滤波器</a:t>
              </a:r>
            </a:p>
          </p:txBody>
        </p:sp>
        <p:sp>
          <p:nvSpPr>
            <p:cNvPr id="2056" name="Line 14"/>
            <p:cNvSpPr>
              <a:spLocks noChangeShapeType="1"/>
            </p:cNvSpPr>
            <p:nvPr/>
          </p:nvSpPr>
          <p:spPr bwMode="auto">
            <a:xfrm flipH="1" flipV="1">
              <a:off x="4105" y="3067"/>
              <a:ext cx="90" cy="272"/>
            </a:xfrm>
            <a:prstGeom prst="line">
              <a:avLst/>
            </a:prstGeom>
            <a:noFill/>
            <a:ln w="38100">
              <a:solidFill>
                <a:schemeClr val="tx2"/>
              </a:solidFill>
              <a:round/>
              <a:headEnd/>
              <a:tailEnd type="stealth" w="med" len="lg"/>
            </a:ln>
          </p:spPr>
          <p:txBody>
            <a:bodyPr/>
            <a:lstStyle/>
            <a:p>
              <a:endParaRPr lang="zh-CN" altLang="en-US"/>
            </a:p>
          </p:txBody>
        </p:sp>
      </p:grpSp>
    </p:spTree>
    <p:extLst>
      <p:ext uri="{BB962C8B-B14F-4D97-AF65-F5344CB8AC3E}">
        <p14:creationId xmlns:p14="http://schemas.microsoft.com/office/powerpoint/2010/main" val="3894965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1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矩形 3"/>
          <p:cNvSpPr>
            <a:spLocks noChangeArrowheads="1"/>
          </p:cNvSpPr>
          <p:nvPr/>
        </p:nvSpPr>
        <p:spPr bwMode="auto">
          <a:xfrm>
            <a:off x="468313" y="1268413"/>
            <a:ext cx="8280400" cy="1187450"/>
          </a:xfrm>
          <a:prstGeom prst="rect">
            <a:avLst/>
          </a:prstGeom>
          <a:noFill/>
          <a:ln w="9525">
            <a:noFill/>
            <a:miter lim="800000"/>
            <a:headEnd/>
            <a:tailEnd/>
          </a:ln>
        </p:spPr>
        <p:txBody>
          <a:bodyPr>
            <a:spAutoFit/>
          </a:bodyPr>
          <a:lstStyle/>
          <a:p>
            <a:pPr eaLnBrk="1" hangingPunct="1">
              <a:spcBef>
                <a:spcPct val="0"/>
              </a:spcBef>
              <a:buClrTx/>
              <a:buSzTx/>
              <a:buFontTx/>
              <a:buNone/>
            </a:pPr>
            <a:r>
              <a:rPr kumimoji="0" lang="zh-CN" altLang="en-US" sz="2400">
                <a:latin typeface="Times New Roman" pitchFamily="18" charset="0"/>
              </a:rPr>
              <a:t>实现</a:t>
            </a:r>
            <a:r>
              <a:rPr kumimoji="0" lang="en-US" altLang="zh-CN" sz="2400">
                <a:latin typeface="Times New Roman" pitchFamily="18" charset="0"/>
              </a:rPr>
              <a:t>2</a:t>
            </a:r>
            <a:r>
              <a:rPr kumimoji="0" lang="zh-CN" altLang="en-US" sz="2400">
                <a:latin typeface="Times New Roman" pitchFamily="18" charset="0"/>
              </a:rPr>
              <a:t>：</a:t>
            </a:r>
            <a:r>
              <a:rPr kumimoji="0" lang="zh-CN" altLang="en-US" sz="2400">
                <a:latin typeface="Times New Roman" pitchFamily="18" charset="0"/>
                <a:cs typeface="Times New Roman" pitchFamily="18" charset="0"/>
              </a:rPr>
              <a:t>利用全波仿真优化后的各项参数，按优化后的参数在基片</a:t>
            </a:r>
            <a:r>
              <a:rPr kumimoji="0" lang="en-US" altLang="zh-CN" sz="2400">
                <a:latin typeface="Times New Roman" pitchFamily="18" charset="0"/>
                <a:cs typeface="Times New Roman" pitchFamily="18" charset="0"/>
              </a:rPr>
              <a:t>Rogers RT/Duroid 5880</a:t>
            </a:r>
            <a:r>
              <a:rPr kumimoji="0" lang="zh-CN" altLang="en-US" sz="2400">
                <a:latin typeface="Times New Roman" pitchFamily="18" charset="0"/>
                <a:cs typeface="Times New Roman" pitchFamily="18" charset="0"/>
              </a:rPr>
              <a:t>上制作和测试了</a:t>
            </a:r>
            <a:r>
              <a:rPr kumimoji="0" lang="en-US" altLang="zh-CN" sz="2400">
                <a:latin typeface="Times New Roman" pitchFamily="18" charset="0"/>
                <a:cs typeface="Times New Roman" pitchFamily="18" charset="0"/>
              </a:rPr>
              <a:t>SIW</a:t>
            </a:r>
            <a:r>
              <a:rPr kumimoji="0" lang="zh-CN" altLang="en-US" sz="2400">
                <a:latin typeface="Times New Roman" pitchFamily="18" charset="0"/>
                <a:cs typeface="Times New Roman" pitchFamily="18" charset="0"/>
              </a:rPr>
              <a:t>滤波器，其实物图片和测试结果如图所示，</a:t>
            </a:r>
          </a:p>
        </p:txBody>
      </p:sp>
      <p:pic>
        <p:nvPicPr>
          <p:cNvPr id="60419" name="Picture 2"/>
          <p:cNvPicPr>
            <a:picLocks noChangeAspect="1" noChangeArrowheads="1"/>
          </p:cNvPicPr>
          <p:nvPr/>
        </p:nvPicPr>
        <p:blipFill>
          <a:blip r:embed="rId3" cstate="print"/>
          <a:srcRect/>
          <a:stretch>
            <a:fillRect/>
          </a:stretch>
        </p:blipFill>
        <p:spPr bwMode="auto">
          <a:xfrm>
            <a:off x="684213" y="3500438"/>
            <a:ext cx="3286125" cy="2055812"/>
          </a:xfrm>
          <a:prstGeom prst="rect">
            <a:avLst/>
          </a:prstGeom>
          <a:noFill/>
          <a:ln w="9525">
            <a:noFill/>
            <a:miter lim="800000"/>
            <a:headEnd/>
            <a:tailEnd/>
          </a:ln>
        </p:spPr>
      </p:pic>
      <p:pic>
        <p:nvPicPr>
          <p:cNvPr id="60420" name="Picture 4" descr="meas"/>
          <p:cNvPicPr>
            <a:picLocks noChangeAspect="1" noChangeArrowheads="1"/>
          </p:cNvPicPr>
          <p:nvPr/>
        </p:nvPicPr>
        <p:blipFill>
          <a:blip r:embed="rId4" cstate="print"/>
          <a:srcRect/>
          <a:stretch>
            <a:fillRect/>
          </a:stretch>
        </p:blipFill>
        <p:spPr bwMode="auto">
          <a:xfrm>
            <a:off x="4211638" y="2781300"/>
            <a:ext cx="4000500" cy="3019425"/>
          </a:xfrm>
          <a:prstGeom prst="rect">
            <a:avLst/>
          </a:prstGeom>
          <a:noFill/>
          <a:ln w="9525">
            <a:noFill/>
            <a:miter lim="800000"/>
            <a:headEnd/>
            <a:tailEnd/>
          </a:ln>
        </p:spPr>
      </p:pic>
      <p:sp>
        <p:nvSpPr>
          <p:cNvPr id="60421" name="矩形 8"/>
          <p:cNvSpPr>
            <a:spLocks noChangeArrowheads="1"/>
          </p:cNvSpPr>
          <p:nvPr/>
        </p:nvSpPr>
        <p:spPr bwMode="auto">
          <a:xfrm>
            <a:off x="4932363" y="5805488"/>
            <a:ext cx="2820987" cy="366712"/>
          </a:xfrm>
          <a:prstGeom prst="rect">
            <a:avLst/>
          </a:prstGeom>
          <a:noFill/>
          <a:ln w="9525">
            <a:noFill/>
            <a:miter lim="800000"/>
            <a:headEnd/>
            <a:tailEnd/>
          </a:ln>
        </p:spPr>
        <p:txBody>
          <a:bodyPr wrap="none">
            <a:spAutoFit/>
          </a:bodyPr>
          <a:lstStyle/>
          <a:p>
            <a:pPr eaLnBrk="1" hangingPunct="1">
              <a:spcBef>
                <a:spcPct val="0"/>
              </a:spcBef>
              <a:buClrTx/>
              <a:buSzTx/>
              <a:buFontTx/>
              <a:buNone/>
            </a:pPr>
            <a:r>
              <a:rPr kumimoji="0" lang="zh-CN" altLang="en-US" sz="1800">
                <a:latin typeface="Times New Roman" pitchFamily="18" charset="0"/>
                <a:cs typeface="Times New Roman" pitchFamily="18" charset="0"/>
              </a:rPr>
              <a:t>滤波器的实际损耗在</a:t>
            </a:r>
            <a:r>
              <a:rPr kumimoji="0" lang="en-US" altLang="zh-CN" sz="1800">
                <a:latin typeface="Times New Roman" pitchFamily="18" charset="0"/>
                <a:cs typeface="Times New Roman" pitchFamily="18" charset="0"/>
              </a:rPr>
              <a:t>2.7dB</a:t>
            </a:r>
            <a:endParaRPr kumimoji="0" lang="zh-CN" altLang="en-US" sz="1800">
              <a:latin typeface="Times New Roman" pitchFamily="18" charset="0"/>
              <a:cs typeface="Times New Roman" pitchFamily="18" charset="0"/>
            </a:endParaRPr>
          </a:p>
        </p:txBody>
      </p:sp>
      <p:sp>
        <p:nvSpPr>
          <p:cNvPr id="6" name="标题 1"/>
          <p:cNvSpPr txBox="1">
            <a:spLocks/>
          </p:cNvSpPr>
          <p:nvPr/>
        </p:nvSpPr>
        <p:spPr bwMode="auto">
          <a:xfrm>
            <a:off x="609600" y="-35718"/>
            <a:ext cx="8184703" cy="11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273050" indent="-273050">
              <a:spcBef>
                <a:spcPct val="20000"/>
              </a:spcBef>
            </a:pPr>
            <a:r>
              <a:rPr lang="en-US" altLang="zh-CN" sz="4000" b="1" kern="1200" dirty="0" smtClean="0">
                <a:solidFill>
                  <a:srgbClr val="4A206A"/>
                </a:solidFill>
                <a:latin typeface="Times New Roman" panose="02020603050405020304" pitchFamily="18" charset="0"/>
                <a:ea typeface="微软雅黑" pitchFamily="34" charset="-122"/>
                <a:cs typeface="Times New Roman" panose="02020603050405020304" pitchFamily="18" charset="0"/>
              </a:rPr>
              <a:t>SIW</a:t>
            </a:r>
            <a:r>
              <a:rPr lang="zh-CN" altLang="en-US" sz="4000" b="1" kern="1200" dirty="0" smtClean="0">
                <a:solidFill>
                  <a:srgbClr val="4A206A"/>
                </a:solidFill>
                <a:latin typeface="Times New Roman" panose="02020603050405020304" pitchFamily="18" charset="0"/>
                <a:ea typeface="微软雅黑" pitchFamily="34" charset="-122"/>
                <a:cs typeface="Times New Roman" panose="02020603050405020304" pitchFamily="18" charset="0"/>
              </a:rPr>
              <a:t>滤波器和创新思路</a:t>
            </a:r>
            <a:endParaRPr lang="zh-CN" altLang="en-US" sz="4000" b="1" kern="1200" dirty="0">
              <a:solidFill>
                <a:srgbClr val="4A206A"/>
              </a:solidFill>
              <a:latin typeface="Times New Roman" panose="02020603050405020304" pitchFamily="18" charset="0"/>
              <a:ea typeface="微软雅黑" pitchFamily="34" charset="-122"/>
              <a:cs typeface="Times New Roman" panose="02020603050405020304" pitchFamily="18" charset="0"/>
            </a:endParaRPr>
          </a:p>
        </p:txBody>
      </p:sp>
    </p:spTree>
    <p:extLst>
      <p:ext uri="{BB962C8B-B14F-4D97-AF65-F5344CB8AC3E}">
        <p14:creationId xmlns:p14="http://schemas.microsoft.com/office/powerpoint/2010/main" val="23365062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3" name="Picture 2" descr="fig4"/>
          <p:cNvPicPr>
            <a:picLocks noChangeAspect="1" noChangeArrowheads="1"/>
          </p:cNvPicPr>
          <p:nvPr/>
        </p:nvPicPr>
        <p:blipFill>
          <a:blip r:embed="rId3" cstate="print"/>
          <a:srcRect/>
          <a:stretch>
            <a:fillRect/>
          </a:stretch>
        </p:blipFill>
        <p:spPr bwMode="auto">
          <a:xfrm>
            <a:off x="1187450" y="1484313"/>
            <a:ext cx="2873375" cy="1866900"/>
          </a:xfrm>
          <a:prstGeom prst="rect">
            <a:avLst/>
          </a:prstGeom>
          <a:noFill/>
          <a:ln w="9525">
            <a:noFill/>
            <a:miter lim="800000"/>
            <a:headEnd/>
            <a:tailEnd/>
          </a:ln>
        </p:spPr>
      </p:pic>
      <p:pic>
        <p:nvPicPr>
          <p:cNvPr id="61444" name="Picture 3" descr="fig5_2"/>
          <p:cNvPicPr>
            <a:picLocks noChangeAspect="1" noChangeArrowheads="1"/>
          </p:cNvPicPr>
          <p:nvPr/>
        </p:nvPicPr>
        <p:blipFill>
          <a:blip r:embed="rId4" cstate="print"/>
          <a:srcRect/>
          <a:stretch>
            <a:fillRect/>
          </a:stretch>
        </p:blipFill>
        <p:spPr bwMode="auto">
          <a:xfrm>
            <a:off x="4429125" y="1785938"/>
            <a:ext cx="3597275" cy="2514600"/>
          </a:xfrm>
          <a:prstGeom prst="rect">
            <a:avLst/>
          </a:prstGeom>
          <a:noFill/>
          <a:ln w="9525">
            <a:noFill/>
            <a:miter lim="800000"/>
            <a:headEnd/>
            <a:tailEnd/>
          </a:ln>
        </p:spPr>
      </p:pic>
      <p:pic>
        <p:nvPicPr>
          <p:cNvPr id="61445" name="Picture 4" descr="fig6_2"/>
          <p:cNvPicPr>
            <a:picLocks noChangeAspect="1" noChangeArrowheads="1"/>
          </p:cNvPicPr>
          <p:nvPr/>
        </p:nvPicPr>
        <p:blipFill>
          <a:blip r:embed="rId5" cstate="print"/>
          <a:srcRect/>
          <a:stretch>
            <a:fillRect/>
          </a:stretch>
        </p:blipFill>
        <p:spPr bwMode="auto">
          <a:xfrm>
            <a:off x="4429125" y="4286250"/>
            <a:ext cx="3597275" cy="2514600"/>
          </a:xfrm>
          <a:prstGeom prst="rect">
            <a:avLst/>
          </a:prstGeom>
          <a:noFill/>
          <a:ln w="9525">
            <a:noFill/>
            <a:miter lim="800000"/>
            <a:headEnd/>
            <a:tailEnd/>
          </a:ln>
        </p:spPr>
      </p:pic>
      <p:sp>
        <p:nvSpPr>
          <p:cNvPr id="61446" name="矩形 6"/>
          <p:cNvSpPr>
            <a:spLocks noChangeArrowheads="1"/>
          </p:cNvSpPr>
          <p:nvPr/>
        </p:nvSpPr>
        <p:spPr bwMode="auto">
          <a:xfrm>
            <a:off x="539750" y="3500438"/>
            <a:ext cx="3717925" cy="2835275"/>
          </a:xfrm>
          <a:prstGeom prst="rect">
            <a:avLst/>
          </a:prstGeom>
          <a:noFill/>
          <a:ln w="9525">
            <a:noFill/>
            <a:miter lim="800000"/>
            <a:headEnd/>
            <a:tailEnd/>
          </a:ln>
        </p:spPr>
        <p:txBody>
          <a:bodyPr>
            <a:spAutoFit/>
          </a:bodyPr>
          <a:lstStyle/>
          <a:p>
            <a:pPr algn="just" eaLnBrk="1" hangingPunct="1">
              <a:spcBef>
                <a:spcPct val="0"/>
              </a:spcBef>
              <a:buClrTx/>
              <a:buSzTx/>
              <a:buFontTx/>
              <a:buNone/>
            </a:pPr>
            <a:r>
              <a:rPr kumimoji="0" lang="zh-CN" altLang="en-US" sz="2000">
                <a:latin typeface="Times New Roman" pitchFamily="18" charset="0"/>
                <a:cs typeface="Times New Roman" pitchFamily="18" charset="0"/>
              </a:rPr>
              <a:t>滤波器</a:t>
            </a:r>
            <a:r>
              <a:rPr kumimoji="0" lang="en-US" altLang="zh-CN" sz="2000">
                <a:latin typeface="Times New Roman" pitchFamily="18" charset="0"/>
                <a:cs typeface="Times New Roman" pitchFamily="18" charset="0"/>
              </a:rPr>
              <a:t>BPF1</a:t>
            </a:r>
            <a:r>
              <a:rPr kumimoji="0" lang="zh-CN" altLang="en-US" sz="2000">
                <a:latin typeface="Times New Roman" pitchFamily="18" charset="0"/>
                <a:cs typeface="Times New Roman" pitchFamily="18" charset="0"/>
              </a:rPr>
              <a:t>插损为</a:t>
            </a:r>
            <a:r>
              <a:rPr kumimoji="0" lang="en-US" altLang="zh-CN" sz="2000">
                <a:latin typeface="Times New Roman" pitchFamily="18" charset="0"/>
                <a:cs typeface="Times New Roman" pitchFamily="18" charset="0"/>
              </a:rPr>
              <a:t>3.9dB(</a:t>
            </a:r>
            <a:r>
              <a:rPr kumimoji="0" lang="zh-CN" altLang="en-US" sz="2000">
                <a:latin typeface="Times New Roman" pitchFamily="18" charset="0"/>
                <a:cs typeface="Times New Roman" pitchFamily="18" charset="0"/>
              </a:rPr>
              <a:t>若减去接头和微带过渡段引入的插损，滤波器自身的插损应为</a:t>
            </a:r>
            <a:r>
              <a:rPr kumimoji="0" lang="en-US" altLang="zh-CN" sz="2000">
                <a:latin typeface="Times New Roman" pitchFamily="18" charset="0"/>
                <a:cs typeface="Times New Roman" pitchFamily="18" charset="0"/>
              </a:rPr>
              <a:t>2.7dB)</a:t>
            </a:r>
            <a:r>
              <a:rPr kumimoji="0" lang="zh-CN" altLang="en-US" sz="2000">
                <a:latin typeface="Times New Roman" pitchFamily="18" charset="0"/>
                <a:cs typeface="Times New Roman" pitchFamily="18" charset="0"/>
              </a:rPr>
              <a:t>，中心频率</a:t>
            </a:r>
            <a:r>
              <a:rPr kumimoji="0" lang="en-US" altLang="zh-CN" sz="2000">
                <a:latin typeface="Times New Roman" pitchFamily="18" charset="0"/>
                <a:cs typeface="Times New Roman" pitchFamily="18" charset="0"/>
              </a:rPr>
              <a:t>25.03GHz</a:t>
            </a:r>
            <a:r>
              <a:rPr kumimoji="0" lang="zh-CN" altLang="en-US" sz="2000">
                <a:latin typeface="Times New Roman" pitchFamily="18" charset="0"/>
                <a:cs typeface="Times New Roman" pitchFamily="18" charset="0"/>
              </a:rPr>
              <a:t>，</a:t>
            </a:r>
            <a:r>
              <a:rPr kumimoji="0" lang="en-US" altLang="zh-CN" sz="2000">
                <a:latin typeface="Times New Roman" pitchFamily="18" charset="0"/>
                <a:cs typeface="Times New Roman" pitchFamily="18" charset="0"/>
              </a:rPr>
              <a:t>3dB</a:t>
            </a:r>
            <a:r>
              <a:rPr kumimoji="0" lang="zh-CN" altLang="en-US" sz="2000">
                <a:latin typeface="Times New Roman" pitchFamily="18" charset="0"/>
                <a:cs typeface="Times New Roman" pitchFamily="18" charset="0"/>
              </a:rPr>
              <a:t>带宽</a:t>
            </a:r>
            <a:r>
              <a:rPr kumimoji="0" lang="en-US" altLang="zh-CN" sz="2000">
                <a:latin typeface="Times New Roman" pitchFamily="18" charset="0"/>
                <a:cs typeface="Times New Roman" pitchFamily="18" charset="0"/>
              </a:rPr>
              <a:t>1.44GHz</a:t>
            </a:r>
            <a:r>
              <a:rPr kumimoji="0" lang="zh-CN" altLang="en-US" sz="2000">
                <a:latin typeface="Times New Roman" pitchFamily="18" charset="0"/>
                <a:cs typeface="Times New Roman" pitchFamily="18" charset="0"/>
              </a:rPr>
              <a:t>，滤波器</a:t>
            </a:r>
            <a:r>
              <a:rPr kumimoji="0" lang="en-US" altLang="zh-CN" sz="2000">
                <a:latin typeface="Times New Roman" pitchFamily="18" charset="0"/>
                <a:cs typeface="Times New Roman" pitchFamily="18" charset="0"/>
              </a:rPr>
              <a:t>BPF2</a:t>
            </a:r>
            <a:r>
              <a:rPr kumimoji="0" lang="zh-CN" altLang="en-US" sz="2000">
                <a:latin typeface="Times New Roman" pitchFamily="18" charset="0"/>
                <a:cs typeface="Times New Roman" pitchFamily="18" charset="0"/>
              </a:rPr>
              <a:t>插损为</a:t>
            </a:r>
            <a:r>
              <a:rPr kumimoji="0" lang="en-US" altLang="zh-CN" sz="2000">
                <a:latin typeface="Times New Roman" pitchFamily="18" charset="0"/>
                <a:cs typeface="Times New Roman" pitchFamily="18" charset="0"/>
              </a:rPr>
              <a:t>4.0dB(</a:t>
            </a:r>
            <a:r>
              <a:rPr kumimoji="0" lang="zh-CN" altLang="en-US" sz="2000">
                <a:latin typeface="Times New Roman" pitchFamily="18" charset="0"/>
                <a:cs typeface="Times New Roman" pitchFamily="18" charset="0"/>
              </a:rPr>
              <a:t>若减去接头和微带过渡段引入的插损，滤波器自身的插损应为</a:t>
            </a:r>
            <a:r>
              <a:rPr kumimoji="0" lang="en-US" altLang="zh-CN" sz="2000">
                <a:latin typeface="Times New Roman" pitchFamily="18" charset="0"/>
                <a:cs typeface="Times New Roman" pitchFamily="18" charset="0"/>
              </a:rPr>
              <a:t>2.8dB)</a:t>
            </a:r>
            <a:r>
              <a:rPr kumimoji="0" lang="zh-CN" altLang="en-US" sz="2000">
                <a:latin typeface="Times New Roman" pitchFamily="18" charset="0"/>
                <a:cs typeface="Times New Roman" pitchFamily="18" charset="0"/>
              </a:rPr>
              <a:t>，中心频率</a:t>
            </a:r>
            <a:r>
              <a:rPr kumimoji="0" lang="en-US" altLang="zh-CN" sz="2000">
                <a:latin typeface="Times New Roman" pitchFamily="18" charset="0"/>
                <a:cs typeface="Times New Roman" pitchFamily="18" charset="0"/>
              </a:rPr>
              <a:t>26.22GHz</a:t>
            </a:r>
            <a:r>
              <a:rPr kumimoji="0" lang="zh-CN" altLang="en-US" sz="2000">
                <a:latin typeface="Times New Roman" pitchFamily="18" charset="0"/>
                <a:cs typeface="Times New Roman" pitchFamily="18" charset="0"/>
              </a:rPr>
              <a:t>，</a:t>
            </a:r>
            <a:r>
              <a:rPr kumimoji="0" lang="en-US" altLang="zh-CN" sz="2000">
                <a:latin typeface="Times New Roman" pitchFamily="18" charset="0"/>
                <a:cs typeface="Times New Roman" pitchFamily="18" charset="0"/>
              </a:rPr>
              <a:t>3dB</a:t>
            </a:r>
            <a:r>
              <a:rPr kumimoji="0" lang="zh-CN" altLang="en-US" sz="2000">
                <a:latin typeface="Times New Roman" pitchFamily="18" charset="0"/>
                <a:cs typeface="Times New Roman" pitchFamily="18" charset="0"/>
              </a:rPr>
              <a:t>带宽</a:t>
            </a:r>
            <a:r>
              <a:rPr kumimoji="0" lang="en-US" altLang="zh-CN" sz="2000">
                <a:latin typeface="Times New Roman" pitchFamily="18" charset="0"/>
                <a:cs typeface="Times New Roman" pitchFamily="18" charset="0"/>
              </a:rPr>
              <a:t>1.43GHz</a:t>
            </a:r>
            <a:r>
              <a:rPr kumimoji="0" lang="zh-CN" altLang="en-US" sz="2000">
                <a:latin typeface="Times New Roman" pitchFamily="18" charset="0"/>
                <a:cs typeface="Times New Roman" pitchFamily="18" charset="0"/>
              </a:rPr>
              <a:t>。</a:t>
            </a:r>
          </a:p>
        </p:txBody>
      </p:sp>
    </p:spTree>
    <p:extLst>
      <p:ext uri="{BB962C8B-B14F-4D97-AF65-F5344CB8AC3E}">
        <p14:creationId xmlns:p14="http://schemas.microsoft.com/office/powerpoint/2010/main" val="8466686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p:cNvSpPr>
          <p:nvPr>
            <p:ph type="title" idx="4294967295"/>
          </p:nvPr>
        </p:nvSpPr>
        <p:spPr>
          <a:xfrm>
            <a:off x="447756" y="40055"/>
            <a:ext cx="8229600" cy="1143000"/>
          </a:xfrm>
        </p:spPr>
        <p:txBody>
          <a:bodyPr lIns="0" rIns="0" bIns="0"/>
          <a:lstStyle/>
          <a:p>
            <a:r>
              <a:rPr lang="zh-CN" altLang="en-US" sz="4000" b="1" kern="1200" dirty="0">
                <a:solidFill>
                  <a:srgbClr val="4A206A"/>
                </a:solidFill>
                <a:latin typeface="Times New Roman" panose="02020603050405020304" pitchFamily="18" charset="0"/>
                <a:ea typeface="微软雅黑" pitchFamily="34" charset="-122"/>
                <a:cs typeface="Times New Roman" panose="02020603050405020304" pitchFamily="18" charset="0"/>
              </a:rPr>
              <a:t>双工器</a:t>
            </a:r>
          </a:p>
        </p:txBody>
      </p:sp>
      <p:sp>
        <p:nvSpPr>
          <p:cNvPr id="62467" name="内容占位符 2"/>
          <p:cNvSpPr>
            <a:spLocks noGrp="1"/>
          </p:cNvSpPr>
          <p:nvPr>
            <p:ph idx="4294967295"/>
          </p:nvPr>
        </p:nvSpPr>
        <p:spPr>
          <a:xfrm>
            <a:off x="468313" y="1484313"/>
            <a:ext cx="8229600" cy="4389437"/>
          </a:xfrm>
        </p:spPr>
        <p:txBody>
          <a:bodyPr/>
          <a:lstStyle/>
          <a:p>
            <a:pPr marL="273050" indent="-273050"/>
            <a:r>
              <a:rPr lang="zh-CN" altLang="en-US" b="1" dirty="0" smtClean="0"/>
              <a:t>双工器的组成</a:t>
            </a:r>
            <a:endParaRPr lang="en-US" altLang="zh-CN" b="1" dirty="0" smtClean="0"/>
          </a:p>
          <a:p>
            <a:pPr marL="273050" indent="-273050">
              <a:buFont typeface="Wingdings" pitchFamily="2" charset="2"/>
              <a:buNone/>
            </a:pPr>
            <a:endParaRPr lang="zh-CN" altLang="en-US" dirty="0" smtClean="0"/>
          </a:p>
        </p:txBody>
      </p:sp>
      <p:grpSp>
        <p:nvGrpSpPr>
          <p:cNvPr id="62468" name="组合 53"/>
          <p:cNvGrpSpPr>
            <a:grpSpLocks/>
          </p:cNvGrpSpPr>
          <p:nvPr/>
        </p:nvGrpSpPr>
        <p:grpSpPr bwMode="auto">
          <a:xfrm>
            <a:off x="642938" y="4071938"/>
            <a:ext cx="3643312" cy="2428875"/>
            <a:chOff x="642910" y="4429132"/>
            <a:chExt cx="3643338" cy="2428868"/>
          </a:xfrm>
        </p:grpSpPr>
        <p:sp>
          <p:nvSpPr>
            <p:cNvPr id="62486" name="TextBox 16"/>
            <p:cNvSpPr txBox="1">
              <a:spLocks noChangeArrowheads="1"/>
            </p:cNvSpPr>
            <p:nvPr/>
          </p:nvSpPr>
          <p:spPr bwMode="auto">
            <a:xfrm>
              <a:off x="1500166" y="6438840"/>
              <a:ext cx="428628" cy="400110"/>
            </a:xfrm>
            <a:prstGeom prst="rect">
              <a:avLst/>
            </a:prstGeom>
            <a:noFill/>
            <a:ln w="9525">
              <a:noFill/>
              <a:miter lim="800000"/>
              <a:headEnd/>
              <a:tailEnd/>
            </a:ln>
          </p:spPr>
          <p:txBody>
            <a:bodyPr>
              <a:spAutoFit/>
            </a:bodyPr>
            <a:lstStyle/>
            <a:p>
              <a:pPr eaLnBrk="1" hangingPunct="1">
                <a:spcBef>
                  <a:spcPct val="0"/>
                </a:spcBef>
                <a:buClrTx/>
                <a:buSzTx/>
                <a:buFontTx/>
                <a:buNone/>
              </a:pPr>
              <a:r>
                <a:rPr kumimoji="0" lang="en-US" altLang="zh-CN" sz="2000" b="0" i="1">
                  <a:solidFill>
                    <a:srgbClr val="FF0000"/>
                  </a:solidFill>
                  <a:latin typeface="Constantia" pitchFamily="18" charset="0"/>
                </a:rPr>
                <a:t>f</a:t>
              </a:r>
              <a:r>
                <a:rPr kumimoji="0" lang="en-US" altLang="zh-CN" sz="2000" b="0" i="1" baseline="-25000">
                  <a:solidFill>
                    <a:srgbClr val="FF0000"/>
                  </a:solidFill>
                  <a:latin typeface="Constantia" pitchFamily="18" charset="0"/>
                </a:rPr>
                <a:t>1</a:t>
              </a:r>
              <a:endParaRPr kumimoji="0" lang="zh-CN" altLang="en-US" sz="2000" b="0" i="1" baseline="-25000">
                <a:solidFill>
                  <a:srgbClr val="FF0000"/>
                </a:solidFill>
                <a:latin typeface="Constantia" pitchFamily="18" charset="0"/>
              </a:endParaRPr>
            </a:p>
          </p:txBody>
        </p:sp>
        <p:sp>
          <p:nvSpPr>
            <p:cNvPr id="42" name="任意多边形 41"/>
            <p:cNvSpPr/>
            <p:nvPr/>
          </p:nvSpPr>
          <p:spPr>
            <a:xfrm>
              <a:off x="857224" y="4929193"/>
              <a:ext cx="2070115" cy="1323971"/>
            </a:xfrm>
            <a:custGeom>
              <a:avLst/>
              <a:gdLst>
                <a:gd name="connsiteX0" fmla="*/ 0 w 2070100"/>
                <a:gd name="connsiteY0" fmla="*/ 1246187 h 1323974"/>
                <a:gd name="connsiteX1" fmla="*/ 561975 w 2070100"/>
                <a:gd name="connsiteY1" fmla="*/ 1046162 h 1323974"/>
                <a:gd name="connsiteX2" fmla="*/ 657225 w 2070100"/>
                <a:gd name="connsiteY2" fmla="*/ 179387 h 1323974"/>
                <a:gd name="connsiteX3" fmla="*/ 1047750 w 2070100"/>
                <a:gd name="connsiteY3" fmla="*/ 46037 h 1323974"/>
                <a:gd name="connsiteX4" fmla="*/ 1238250 w 2070100"/>
                <a:gd name="connsiteY4" fmla="*/ 179387 h 1323974"/>
                <a:gd name="connsiteX5" fmla="*/ 1247775 w 2070100"/>
                <a:gd name="connsiteY5" fmla="*/ 1122362 h 1323974"/>
                <a:gd name="connsiteX6" fmla="*/ 1952625 w 2070100"/>
                <a:gd name="connsiteY6" fmla="*/ 1293812 h 1323974"/>
                <a:gd name="connsiteX7" fmla="*/ 1952625 w 2070100"/>
                <a:gd name="connsiteY7" fmla="*/ 1303337 h 132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0100" h="1323974">
                  <a:moveTo>
                    <a:pt x="0" y="1246187"/>
                  </a:moveTo>
                  <a:cubicBezTo>
                    <a:pt x="226219" y="1235074"/>
                    <a:pt x="452438" y="1223962"/>
                    <a:pt x="561975" y="1046162"/>
                  </a:cubicBezTo>
                  <a:cubicBezTo>
                    <a:pt x="671512" y="868362"/>
                    <a:pt x="576263" y="346075"/>
                    <a:pt x="657225" y="179387"/>
                  </a:cubicBezTo>
                  <a:cubicBezTo>
                    <a:pt x="738188" y="12700"/>
                    <a:pt x="950913" y="46037"/>
                    <a:pt x="1047750" y="46037"/>
                  </a:cubicBezTo>
                  <a:cubicBezTo>
                    <a:pt x="1144587" y="46037"/>
                    <a:pt x="1204913" y="0"/>
                    <a:pt x="1238250" y="179387"/>
                  </a:cubicBezTo>
                  <a:cubicBezTo>
                    <a:pt x="1271587" y="358774"/>
                    <a:pt x="1128713" y="936625"/>
                    <a:pt x="1247775" y="1122362"/>
                  </a:cubicBezTo>
                  <a:cubicBezTo>
                    <a:pt x="1366837" y="1308099"/>
                    <a:pt x="1835150" y="1263650"/>
                    <a:pt x="1952625" y="1293812"/>
                  </a:cubicBezTo>
                  <a:cubicBezTo>
                    <a:pt x="2070100" y="1323974"/>
                    <a:pt x="2011362" y="1313655"/>
                    <a:pt x="1952625" y="1303337"/>
                  </a:cubicBezTo>
                </a:path>
              </a:pathLst>
            </a:custGeom>
            <a:ln w="28575">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buClrTx/>
                <a:buSzTx/>
                <a:buFontTx/>
                <a:buNone/>
                <a:defRPr/>
              </a:pPr>
              <a:endParaRPr kumimoji="0" lang="zh-CN" altLang="en-US" sz="1800" b="0"/>
            </a:p>
          </p:txBody>
        </p:sp>
        <p:sp>
          <p:nvSpPr>
            <p:cNvPr id="43" name="任意多边形 42"/>
            <p:cNvSpPr/>
            <p:nvPr/>
          </p:nvSpPr>
          <p:spPr>
            <a:xfrm>
              <a:off x="1573192" y="4929193"/>
              <a:ext cx="2070115" cy="1323971"/>
            </a:xfrm>
            <a:custGeom>
              <a:avLst/>
              <a:gdLst>
                <a:gd name="connsiteX0" fmla="*/ 0 w 2070100"/>
                <a:gd name="connsiteY0" fmla="*/ 1246187 h 1323974"/>
                <a:gd name="connsiteX1" fmla="*/ 561975 w 2070100"/>
                <a:gd name="connsiteY1" fmla="*/ 1046162 h 1323974"/>
                <a:gd name="connsiteX2" fmla="*/ 657225 w 2070100"/>
                <a:gd name="connsiteY2" fmla="*/ 179387 h 1323974"/>
                <a:gd name="connsiteX3" fmla="*/ 1047750 w 2070100"/>
                <a:gd name="connsiteY3" fmla="*/ 46037 h 1323974"/>
                <a:gd name="connsiteX4" fmla="*/ 1238250 w 2070100"/>
                <a:gd name="connsiteY4" fmla="*/ 179387 h 1323974"/>
                <a:gd name="connsiteX5" fmla="*/ 1247775 w 2070100"/>
                <a:gd name="connsiteY5" fmla="*/ 1122362 h 1323974"/>
                <a:gd name="connsiteX6" fmla="*/ 1952625 w 2070100"/>
                <a:gd name="connsiteY6" fmla="*/ 1293812 h 1323974"/>
                <a:gd name="connsiteX7" fmla="*/ 1952625 w 2070100"/>
                <a:gd name="connsiteY7" fmla="*/ 1303337 h 132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0100" h="1323974">
                  <a:moveTo>
                    <a:pt x="0" y="1246187"/>
                  </a:moveTo>
                  <a:cubicBezTo>
                    <a:pt x="226219" y="1235074"/>
                    <a:pt x="452438" y="1223962"/>
                    <a:pt x="561975" y="1046162"/>
                  </a:cubicBezTo>
                  <a:cubicBezTo>
                    <a:pt x="671512" y="868362"/>
                    <a:pt x="576263" y="346075"/>
                    <a:pt x="657225" y="179387"/>
                  </a:cubicBezTo>
                  <a:cubicBezTo>
                    <a:pt x="738188" y="12700"/>
                    <a:pt x="950913" y="46037"/>
                    <a:pt x="1047750" y="46037"/>
                  </a:cubicBezTo>
                  <a:cubicBezTo>
                    <a:pt x="1144587" y="46037"/>
                    <a:pt x="1204913" y="0"/>
                    <a:pt x="1238250" y="179387"/>
                  </a:cubicBezTo>
                  <a:cubicBezTo>
                    <a:pt x="1271587" y="358774"/>
                    <a:pt x="1128713" y="936625"/>
                    <a:pt x="1247775" y="1122362"/>
                  </a:cubicBezTo>
                  <a:cubicBezTo>
                    <a:pt x="1366837" y="1308099"/>
                    <a:pt x="1835150" y="1263650"/>
                    <a:pt x="1952625" y="1293812"/>
                  </a:cubicBezTo>
                  <a:cubicBezTo>
                    <a:pt x="2070100" y="1323974"/>
                    <a:pt x="2011362" y="1313655"/>
                    <a:pt x="1952625" y="1303337"/>
                  </a:cubicBezTo>
                </a:path>
              </a:pathLst>
            </a:custGeom>
            <a:ln w="28575">
              <a:solidFill>
                <a:srgbClr val="0000FF"/>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buClrTx/>
                <a:buSzTx/>
                <a:buFontTx/>
                <a:buNone/>
                <a:defRPr/>
              </a:pPr>
              <a:endParaRPr kumimoji="0" lang="zh-CN" altLang="en-US" sz="1800" b="0" dirty="0"/>
            </a:p>
          </p:txBody>
        </p:sp>
        <p:cxnSp>
          <p:nvCxnSpPr>
            <p:cNvPr id="45" name="直接箭头连接符 44"/>
            <p:cNvCxnSpPr/>
            <p:nvPr/>
          </p:nvCxnSpPr>
          <p:spPr>
            <a:xfrm>
              <a:off x="714348" y="6429376"/>
              <a:ext cx="3286148" cy="158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rot="5400000" flipH="1" flipV="1">
              <a:off x="-107180" y="5607847"/>
              <a:ext cx="1785933" cy="317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62491" name="TextBox 47"/>
            <p:cNvSpPr txBox="1">
              <a:spLocks noChangeArrowheads="1"/>
            </p:cNvSpPr>
            <p:nvPr/>
          </p:nvSpPr>
          <p:spPr bwMode="auto">
            <a:xfrm>
              <a:off x="2357422" y="6457890"/>
              <a:ext cx="428628" cy="400110"/>
            </a:xfrm>
            <a:prstGeom prst="rect">
              <a:avLst/>
            </a:prstGeom>
            <a:noFill/>
            <a:ln w="9525">
              <a:noFill/>
              <a:miter lim="800000"/>
              <a:headEnd/>
              <a:tailEnd/>
            </a:ln>
          </p:spPr>
          <p:txBody>
            <a:bodyPr>
              <a:spAutoFit/>
            </a:bodyPr>
            <a:lstStyle/>
            <a:p>
              <a:pPr eaLnBrk="1" hangingPunct="1">
                <a:spcBef>
                  <a:spcPct val="0"/>
                </a:spcBef>
                <a:buClrTx/>
                <a:buSzTx/>
                <a:buFontTx/>
                <a:buNone/>
              </a:pPr>
              <a:r>
                <a:rPr kumimoji="0" lang="en-US" altLang="zh-CN" sz="2000" b="0" i="1">
                  <a:solidFill>
                    <a:srgbClr val="FF0000"/>
                  </a:solidFill>
                  <a:latin typeface="Constantia" pitchFamily="18" charset="0"/>
                </a:rPr>
                <a:t>f</a:t>
              </a:r>
              <a:r>
                <a:rPr kumimoji="0" lang="en-US" altLang="zh-CN" sz="2000" b="0" i="1" baseline="-25000">
                  <a:solidFill>
                    <a:srgbClr val="FF0000"/>
                  </a:solidFill>
                  <a:latin typeface="Constantia" pitchFamily="18" charset="0"/>
                </a:rPr>
                <a:t>2</a:t>
              </a:r>
              <a:endParaRPr kumimoji="0" lang="zh-CN" altLang="en-US" sz="2000" b="0" i="1" baseline="-25000">
                <a:solidFill>
                  <a:srgbClr val="FF0000"/>
                </a:solidFill>
                <a:latin typeface="Constantia" pitchFamily="18" charset="0"/>
              </a:endParaRPr>
            </a:p>
          </p:txBody>
        </p:sp>
        <p:cxnSp>
          <p:nvCxnSpPr>
            <p:cNvPr id="50" name="直接连接符 49"/>
            <p:cNvCxnSpPr>
              <a:stCxn id="62486" idx="0"/>
            </p:cNvCxnSpPr>
            <p:nvPr/>
          </p:nvCxnSpPr>
          <p:spPr>
            <a:xfrm rot="5400000" flipH="1" flipV="1">
              <a:off x="1674793" y="6397626"/>
              <a:ext cx="79375" cy="3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rot="5400000" flipH="1" flipV="1">
              <a:off x="2482836" y="6397626"/>
              <a:ext cx="80963" cy="1587"/>
            </a:xfrm>
            <a:prstGeom prst="line">
              <a:avLst/>
            </a:prstGeom>
          </p:spPr>
          <p:style>
            <a:lnRef idx="1">
              <a:schemeClr val="accent1"/>
            </a:lnRef>
            <a:fillRef idx="0">
              <a:schemeClr val="accent1"/>
            </a:fillRef>
            <a:effectRef idx="0">
              <a:schemeClr val="accent1"/>
            </a:effectRef>
            <a:fontRef idx="minor">
              <a:schemeClr val="tx1"/>
            </a:fontRef>
          </p:style>
        </p:cxnSp>
        <p:sp>
          <p:nvSpPr>
            <p:cNvPr id="62494" name="TextBox 51"/>
            <p:cNvSpPr txBox="1">
              <a:spLocks noChangeArrowheads="1"/>
            </p:cNvSpPr>
            <p:nvPr/>
          </p:nvSpPr>
          <p:spPr bwMode="auto">
            <a:xfrm>
              <a:off x="642910" y="4429132"/>
              <a:ext cx="714380" cy="369332"/>
            </a:xfrm>
            <a:prstGeom prst="rect">
              <a:avLst/>
            </a:prstGeom>
            <a:noFill/>
            <a:ln w="9525">
              <a:noFill/>
              <a:miter lim="800000"/>
              <a:headEnd/>
              <a:tailEnd/>
            </a:ln>
          </p:spPr>
          <p:txBody>
            <a:bodyPr>
              <a:spAutoFit/>
            </a:bodyPr>
            <a:lstStyle/>
            <a:p>
              <a:pPr eaLnBrk="1" hangingPunct="1">
                <a:spcBef>
                  <a:spcPct val="0"/>
                </a:spcBef>
                <a:buClrTx/>
                <a:buSzTx/>
                <a:buFontTx/>
                <a:buNone/>
              </a:pPr>
              <a:r>
                <a:rPr kumimoji="0" lang="zh-CN" altLang="en-US" sz="1800" b="0">
                  <a:latin typeface="Constantia" pitchFamily="18" charset="0"/>
                </a:rPr>
                <a:t>幅度</a:t>
              </a:r>
            </a:p>
          </p:txBody>
        </p:sp>
        <p:sp>
          <p:nvSpPr>
            <p:cNvPr id="62495" name="TextBox 52"/>
            <p:cNvSpPr txBox="1">
              <a:spLocks noChangeArrowheads="1"/>
            </p:cNvSpPr>
            <p:nvPr/>
          </p:nvSpPr>
          <p:spPr bwMode="auto">
            <a:xfrm>
              <a:off x="3571868" y="6488668"/>
              <a:ext cx="714380" cy="369332"/>
            </a:xfrm>
            <a:prstGeom prst="rect">
              <a:avLst/>
            </a:prstGeom>
            <a:noFill/>
            <a:ln w="9525">
              <a:noFill/>
              <a:miter lim="800000"/>
              <a:headEnd/>
              <a:tailEnd/>
            </a:ln>
          </p:spPr>
          <p:txBody>
            <a:bodyPr>
              <a:spAutoFit/>
            </a:bodyPr>
            <a:lstStyle/>
            <a:p>
              <a:pPr eaLnBrk="1" hangingPunct="1">
                <a:spcBef>
                  <a:spcPct val="0"/>
                </a:spcBef>
                <a:buClrTx/>
                <a:buSzTx/>
                <a:buFontTx/>
                <a:buNone/>
              </a:pPr>
              <a:r>
                <a:rPr kumimoji="0" lang="zh-CN" altLang="en-US" sz="1800" b="0">
                  <a:latin typeface="Constantia" pitchFamily="18" charset="0"/>
                </a:rPr>
                <a:t>频率</a:t>
              </a:r>
            </a:p>
          </p:txBody>
        </p:sp>
      </p:grpSp>
      <p:grpSp>
        <p:nvGrpSpPr>
          <p:cNvPr id="62469" name="组合 57"/>
          <p:cNvGrpSpPr>
            <a:grpSpLocks/>
          </p:cNvGrpSpPr>
          <p:nvPr/>
        </p:nvGrpSpPr>
        <p:grpSpPr bwMode="auto">
          <a:xfrm>
            <a:off x="1428750" y="2214563"/>
            <a:ext cx="6435725" cy="2286000"/>
            <a:chOff x="1428728" y="2214554"/>
            <a:chExt cx="6435603" cy="2286016"/>
          </a:xfrm>
        </p:grpSpPr>
        <p:cxnSp>
          <p:nvCxnSpPr>
            <p:cNvPr id="7" name="直接连接符 6"/>
            <p:cNvCxnSpPr/>
            <p:nvPr/>
          </p:nvCxnSpPr>
          <p:spPr>
            <a:xfrm>
              <a:off x="1714473" y="3571875"/>
              <a:ext cx="928670" cy="15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 name="直接连接符 8"/>
            <p:cNvCxnSpPr>
              <a:endCxn id="13" idx="1"/>
            </p:cNvCxnSpPr>
            <p:nvPr/>
          </p:nvCxnSpPr>
          <p:spPr>
            <a:xfrm flipV="1">
              <a:off x="2643143" y="3036885"/>
              <a:ext cx="1071542" cy="534991"/>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 name="直接连接符 9"/>
            <p:cNvCxnSpPr>
              <a:endCxn id="15" idx="1"/>
            </p:cNvCxnSpPr>
            <p:nvPr/>
          </p:nvCxnSpPr>
          <p:spPr>
            <a:xfrm>
              <a:off x="2643143" y="3571875"/>
              <a:ext cx="1071542" cy="608017"/>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3714685" y="2714619"/>
              <a:ext cx="1214415" cy="642943"/>
            </a:xfrm>
            <a:prstGeom prst="roundRect">
              <a:avLst/>
            </a:prstGeom>
            <a:solidFill>
              <a:srgbClr val="8969FD"/>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Tx/>
                <a:buSzTx/>
                <a:buFontTx/>
                <a:buNone/>
                <a:defRPr/>
              </a:pPr>
              <a:endParaRPr kumimoji="0" lang="zh-CN" altLang="en-US" sz="1800" b="0"/>
            </a:p>
          </p:txBody>
        </p:sp>
        <p:sp>
          <p:nvSpPr>
            <p:cNvPr id="15" name="圆角矩形 14"/>
            <p:cNvSpPr/>
            <p:nvPr/>
          </p:nvSpPr>
          <p:spPr>
            <a:xfrm>
              <a:off x="3714685" y="3857627"/>
              <a:ext cx="1214415" cy="642943"/>
            </a:xfrm>
            <a:prstGeom prst="roundRect">
              <a:avLst/>
            </a:prstGeom>
            <a:solidFill>
              <a:srgbClr val="8969FD"/>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Tx/>
                <a:buSzTx/>
                <a:buFontTx/>
                <a:buNone/>
                <a:defRPr/>
              </a:pPr>
              <a:endParaRPr kumimoji="0" lang="zh-CN" altLang="en-US" sz="1800" b="0"/>
            </a:p>
          </p:txBody>
        </p:sp>
        <p:sp>
          <p:nvSpPr>
            <p:cNvPr id="62475" name="TextBox 18"/>
            <p:cNvSpPr txBox="1">
              <a:spLocks noChangeArrowheads="1"/>
            </p:cNvSpPr>
            <p:nvPr/>
          </p:nvSpPr>
          <p:spPr bwMode="auto">
            <a:xfrm>
              <a:off x="4133847" y="3886203"/>
              <a:ext cx="428628" cy="523220"/>
            </a:xfrm>
            <a:prstGeom prst="rect">
              <a:avLst/>
            </a:prstGeom>
            <a:noFill/>
            <a:ln w="9525">
              <a:noFill/>
              <a:miter lim="800000"/>
              <a:headEnd/>
              <a:tailEnd/>
            </a:ln>
          </p:spPr>
          <p:txBody>
            <a:bodyPr>
              <a:spAutoFit/>
            </a:bodyPr>
            <a:lstStyle/>
            <a:p>
              <a:pPr eaLnBrk="1" hangingPunct="1">
                <a:spcBef>
                  <a:spcPct val="0"/>
                </a:spcBef>
                <a:buClrTx/>
                <a:buSzTx/>
                <a:buFontTx/>
                <a:buNone/>
              </a:pPr>
              <a:r>
                <a:rPr kumimoji="0" lang="en-US" altLang="zh-CN" sz="2800" b="0" i="1" dirty="0">
                  <a:solidFill>
                    <a:srgbClr val="FF0000"/>
                  </a:solidFill>
                  <a:latin typeface="Constantia" pitchFamily="18" charset="0"/>
                </a:rPr>
                <a:t>f</a:t>
              </a:r>
              <a:r>
                <a:rPr kumimoji="0" lang="en-US" altLang="zh-CN" sz="2800" b="0" i="1" baseline="-25000" dirty="0">
                  <a:solidFill>
                    <a:srgbClr val="FF0000"/>
                  </a:solidFill>
                  <a:latin typeface="Constantia" pitchFamily="18" charset="0"/>
                </a:rPr>
                <a:t>2</a:t>
              </a:r>
              <a:endParaRPr kumimoji="0" lang="zh-CN" altLang="en-US" sz="2800" b="0" i="1" baseline="-25000" dirty="0">
                <a:solidFill>
                  <a:srgbClr val="FF0000"/>
                </a:solidFill>
                <a:latin typeface="Constantia" pitchFamily="18" charset="0"/>
              </a:endParaRPr>
            </a:p>
          </p:txBody>
        </p:sp>
        <p:cxnSp>
          <p:nvCxnSpPr>
            <p:cNvPr id="21" name="直接箭头连接符 20"/>
            <p:cNvCxnSpPr/>
            <p:nvPr/>
          </p:nvCxnSpPr>
          <p:spPr>
            <a:xfrm>
              <a:off x="4929100" y="3000371"/>
              <a:ext cx="928669" cy="1588"/>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4929100" y="4213230"/>
              <a:ext cx="928669" cy="1588"/>
            </a:xfrm>
            <a:prstGeom prst="straightConnector1">
              <a:avLst/>
            </a:prstGeom>
            <a:ln w="762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2478" name="TextBox 24"/>
            <p:cNvSpPr txBox="1">
              <a:spLocks noChangeArrowheads="1"/>
            </p:cNvSpPr>
            <p:nvPr/>
          </p:nvSpPr>
          <p:spPr bwMode="auto">
            <a:xfrm>
              <a:off x="5857884" y="2714620"/>
              <a:ext cx="1477777" cy="523220"/>
            </a:xfrm>
            <a:prstGeom prst="rect">
              <a:avLst/>
            </a:prstGeom>
            <a:solidFill>
              <a:srgbClr val="0B8B69"/>
            </a:solidFill>
            <a:ln w="19050">
              <a:solidFill>
                <a:schemeClr val="tx1"/>
              </a:solidFill>
              <a:miter lim="800000"/>
              <a:headEnd/>
              <a:tailEnd/>
            </a:ln>
          </p:spPr>
          <p:txBody>
            <a:bodyPr wrap="none">
              <a:spAutoFit/>
            </a:bodyPr>
            <a:lstStyle/>
            <a:p>
              <a:pPr eaLnBrk="1" hangingPunct="1">
                <a:spcBef>
                  <a:spcPct val="0"/>
                </a:spcBef>
                <a:buClrTx/>
                <a:buSzTx/>
                <a:buFontTx/>
                <a:buNone/>
              </a:pPr>
              <a:r>
                <a:rPr kumimoji="0" lang="en-US" altLang="zh-CN" sz="2800" b="0">
                  <a:solidFill>
                    <a:schemeClr val="bg1"/>
                  </a:solidFill>
                  <a:latin typeface="Constantia" pitchFamily="18" charset="0"/>
                </a:rPr>
                <a:t>Receiver</a:t>
              </a:r>
              <a:endParaRPr kumimoji="0" lang="zh-CN" altLang="en-US" sz="2800" b="0">
                <a:solidFill>
                  <a:schemeClr val="bg1"/>
                </a:solidFill>
                <a:latin typeface="Constantia" pitchFamily="18" charset="0"/>
              </a:endParaRPr>
            </a:p>
          </p:txBody>
        </p:sp>
        <p:sp>
          <p:nvSpPr>
            <p:cNvPr id="27" name="TextBox 26"/>
            <p:cNvSpPr txBox="1"/>
            <p:nvPr/>
          </p:nvSpPr>
          <p:spPr>
            <a:xfrm>
              <a:off x="5857769" y="3929066"/>
              <a:ext cx="2006562" cy="523879"/>
            </a:xfrm>
            <a:prstGeom prst="rect">
              <a:avLst/>
            </a:prstGeom>
            <a:solidFill>
              <a:schemeClr val="bg2">
                <a:lumMod val="25000"/>
              </a:schemeClr>
            </a:solidFill>
            <a:ln w="19050">
              <a:solidFill>
                <a:schemeClr val="tx1"/>
              </a:solidFill>
            </a:ln>
          </p:spPr>
          <p:txBody>
            <a:bodyPr wrap="none">
              <a:spAutoFit/>
            </a:bodyPr>
            <a:lstStyle/>
            <a:p>
              <a:pPr eaLnBrk="1" fontAlgn="auto" hangingPunct="1">
                <a:spcBef>
                  <a:spcPts val="0"/>
                </a:spcBef>
                <a:spcAft>
                  <a:spcPts val="0"/>
                </a:spcAft>
                <a:buClrTx/>
                <a:buSzTx/>
                <a:buFontTx/>
                <a:buNone/>
                <a:defRPr/>
              </a:pPr>
              <a:r>
                <a:rPr kumimoji="0" lang="en-US" altLang="zh-CN" sz="2800" b="0" dirty="0">
                  <a:solidFill>
                    <a:schemeClr val="bg1"/>
                  </a:solidFill>
                  <a:latin typeface="+mn-lt"/>
                  <a:ea typeface="+mn-ea"/>
                </a:rPr>
                <a:t>Transmitter</a:t>
              </a:r>
              <a:endParaRPr kumimoji="0" lang="zh-CN" altLang="en-US" sz="2800" b="0" dirty="0">
                <a:solidFill>
                  <a:schemeClr val="bg1"/>
                </a:solidFill>
                <a:latin typeface="+mn-lt"/>
                <a:ea typeface="+mn-ea"/>
              </a:endParaRPr>
            </a:p>
          </p:txBody>
        </p:sp>
        <p:cxnSp>
          <p:nvCxnSpPr>
            <p:cNvPr id="29" name="直接连接符 28"/>
            <p:cNvCxnSpPr/>
            <p:nvPr/>
          </p:nvCxnSpPr>
          <p:spPr>
            <a:xfrm>
              <a:off x="1428728" y="2786058"/>
              <a:ext cx="642926" cy="1587"/>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rot="16200000" flipH="1">
              <a:off x="1435867" y="2821781"/>
              <a:ext cx="357189" cy="285745"/>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rot="5400000">
              <a:off x="1721612" y="2821781"/>
              <a:ext cx="357189" cy="285745"/>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rot="5400000">
              <a:off x="1365219" y="3179761"/>
              <a:ext cx="785819" cy="1587"/>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2484" name="TextBox 54"/>
            <p:cNvSpPr txBox="1">
              <a:spLocks noChangeArrowheads="1"/>
            </p:cNvSpPr>
            <p:nvPr/>
          </p:nvSpPr>
          <p:spPr bwMode="auto">
            <a:xfrm>
              <a:off x="4143372" y="2786058"/>
              <a:ext cx="428628" cy="523220"/>
            </a:xfrm>
            <a:prstGeom prst="rect">
              <a:avLst/>
            </a:prstGeom>
            <a:noFill/>
            <a:ln w="9525">
              <a:noFill/>
              <a:miter lim="800000"/>
              <a:headEnd/>
              <a:tailEnd/>
            </a:ln>
          </p:spPr>
          <p:txBody>
            <a:bodyPr>
              <a:spAutoFit/>
            </a:bodyPr>
            <a:lstStyle/>
            <a:p>
              <a:pPr eaLnBrk="1" hangingPunct="1">
                <a:spcBef>
                  <a:spcPct val="0"/>
                </a:spcBef>
                <a:buClrTx/>
                <a:buSzTx/>
                <a:buFontTx/>
                <a:buNone/>
              </a:pPr>
              <a:r>
                <a:rPr kumimoji="0" lang="en-US" altLang="zh-CN" sz="2800" b="0" i="1">
                  <a:solidFill>
                    <a:srgbClr val="FF0000"/>
                  </a:solidFill>
                  <a:latin typeface="Constantia" pitchFamily="18" charset="0"/>
                </a:rPr>
                <a:t>f</a:t>
              </a:r>
              <a:r>
                <a:rPr kumimoji="0" lang="en-US" altLang="zh-CN" sz="2800" b="0" i="1" baseline="-25000">
                  <a:solidFill>
                    <a:srgbClr val="FF0000"/>
                  </a:solidFill>
                  <a:latin typeface="Constantia" pitchFamily="18" charset="0"/>
                </a:rPr>
                <a:t>1</a:t>
              </a:r>
              <a:endParaRPr kumimoji="0" lang="zh-CN" altLang="en-US" sz="2800" b="0" i="1" baseline="-25000">
                <a:solidFill>
                  <a:srgbClr val="FF0000"/>
                </a:solidFill>
                <a:latin typeface="Constantia" pitchFamily="18" charset="0"/>
              </a:endParaRPr>
            </a:p>
          </p:txBody>
        </p:sp>
        <p:sp>
          <p:nvSpPr>
            <p:cNvPr id="62485" name="TextBox 56"/>
            <p:cNvSpPr txBox="1">
              <a:spLocks noChangeArrowheads="1"/>
            </p:cNvSpPr>
            <p:nvPr/>
          </p:nvSpPr>
          <p:spPr bwMode="auto">
            <a:xfrm>
              <a:off x="3857620" y="2214554"/>
              <a:ext cx="1000132" cy="369332"/>
            </a:xfrm>
            <a:prstGeom prst="rect">
              <a:avLst/>
            </a:prstGeom>
            <a:noFill/>
            <a:ln w="9525">
              <a:noFill/>
              <a:miter lim="800000"/>
              <a:headEnd/>
              <a:tailEnd/>
            </a:ln>
          </p:spPr>
          <p:txBody>
            <a:bodyPr>
              <a:spAutoFit/>
            </a:bodyPr>
            <a:lstStyle/>
            <a:p>
              <a:pPr eaLnBrk="1" hangingPunct="1">
                <a:spcBef>
                  <a:spcPct val="0"/>
                </a:spcBef>
                <a:buClrTx/>
                <a:buSzTx/>
                <a:buFontTx/>
                <a:buNone/>
              </a:pPr>
              <a:r>
                <a:rPr kumimoji="0" lang="en-US" altLang="zh-CN" sz="1800" b="0">
                  <a:latin typeface="Constantia" pitchFamily="18" charset="0"/>
                </a:rPr>
                <a:t>Filter</a:t>
              </a:r>
              <a:endParaRPr kumimoji="0" lang="zh-CN" altLang="en-US" sz="1800" b="0">
                <a:latin typeface="Constantia" pitchFamily="18" charset="0"/>
              </a:endParaRPr>
            </a:p>
          </p:txBody>
        </p:sp>
      </p:grpSp>
    </p:spTree>
    <p:extLst>
      <p:ext uri="{BB962C8B-B14F-4D97-AF65-F5344CB8AC3E}">
        <p14:creationId xmlns:p14="http://schemas.microsoft.com/office/powerpoint/2010/main" val="41943770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内容占位符 2"/>
          <p:cNvSpPr>
            <a:spLocks noGrp="1"/>
          </p:cNvSpPr>
          <p:nvPr>
            <p:ph idx="4294967295"/>
          </p:nvPr>
        </p:nvSpPr>
        <p:spPr>
          <a:xfrm>
            <a:off x="684213" y="1052513"/>
            <a:ext cx="8229600" cy="4389437"/>
          </a:xfrm>
        </p:spPr>
        <p:txBody>
          <a:bodyPr/>
          <a:lstStyle/>
          <a:p>
            <a:pPr marL="273050" indent="-273050"/>
            <a:r>
              <a:rPr lang="zh-CN" altLang="en-US" b="1" smtClean="0"/>
              <a:t>实例</a:t>
            </a:r>
            <a:endParaRPr lang="en-US" altLang="zh-CN" b="1" smtClean="0"/>
          </a:p>
          <a:p>
            <a:pPr marL="273050" indent="-273050">
              <a:buFont typeface="Wingdings" pitchFamily="2" charset="2"/>
              <a:buNone/>
            </a:pPr>
            <a:endParaRPr lang="zh-CN" altLang="en-US" smtClean="0"/>
          </a:p>
        </p:txBody>
      </p:sp>
      <p:pic>
        <p:nvPicPr>
          <p:cNvPr id="63491" name="Picture 2" descr="Fig"/>
          <p:cNvPicPr>
            <a:picLocks noChangeAspect="1" noChangeArrowheads="1"/>
          </p:cNvPicPr>
          <p:nvPr/>
        </p:nvPicPr>
        <p:blipFill>
          <a:blip r:embed="rId3" cstate="print"/>
          <a:srcRect/>
          <a:stretch>
            <a:fillRect/>
          </a:stretch>
        </p:blipFill>
        <p:spPr bwMode="auto">
          <a:xfrm>
            <a:off x="785813" y="1785938"/>
            <a:ext cx="3176587" cy="2911475"/>
          </a:xfrm>
          <a:prstGeom prst="rect">
            <a:avLst/>
          </a:prstGeom>
          <a:noFill/>
          <a:ln w="9525">
            <a:noFill/>
            <a:miter lim="800000"/>
            <a:headEnd/>
            <a:tailEnd/>
          </a:ln>
        </p:spPr>
      </p:pic>
      <p:pic>
        <p:nvPicPr>
          <p:cNvPr id="63492" name="Picture 4" descr="fig"/>
          <p:cNvPicPr>
            <a:picLocks noChangeAspect="1" noChangeArrowheads="1"/>
          </p:cNvPicPr>
          <p:nvPr/>
        </p:nvPicPr>
        <p:blipFill>
          <a:blip r:embed="rId4" cstate="print"/>
          <a:srcRect/>
          <a:stretch>
            <a:fillRect/>
          </a:stretch>
        </p:blipFill>
        <p:spPr bwMode="auto">
          <a:xfrm>
            <a:off x="4286250" y="1714500"/>
            <a:ext cx="4291013" cy="3286125"/>
          </a:xfrm>
          <a:prstGeom prst="rect">
            <a:avLst/>
          </a:prstGeom>
          <a:noFill/>
          <a:ln w="9525">
            <a:noFill/>
            <a:miter lim="800000"/>
            <a:headEnd/>
            <a:tailEnd/>
          </a:ln>
        </p:spPr>
      </p:pic>
      <p:sp>
        <p:nvSpPr>
          <p:cNvPr id="63493" name="TextBox 7"/>
          <p:cNvSpPr txBox="1">
            <a:spLocks noChangeArrowheads="1"/>
          </p:cNvSpPr>
          <p:nvPr/>
        </p:nvSpPr>
        <p:spPr bwMode="auto">
          <a:xfrm>
            <a:off x="323850" y="5229225"/>
            <a:ext cx="8429625" cy="641350"/>
          </a:xfrm>
          <a:prstGeom prst="rect">
            <a:avLst/>
          </a:prstGeom>
          <a:noFill/>
          <a:ln w="9525">
            <a:noFill/>
            <a:miter lim="800000"/>
            <a:headEnd/>
            <a:tailEnd/>
          </a:ln>
        </p:spPr>
        <p:txBody>
          <a:bodyPr>
            <a:spAutoFit/>
          </a:bodyPr>
          <a:lstStyle/>
          <a:p>
            <a:pPr eaLnBrk="1" hangingPunct="1">
              <a:spcBef>
                <a:spcPct val="0"/>
              </a:spcBef>
              <a:buClrTx/>
              <a:buSzTx/>
              <a:buFontTx/>
              <a:buNone/>
            </a:pPr>
            <a:r>
              <a:rPr kumimoji="0" lang="zh-CN" altLang="en-US" sz="1800">
                <a:latin typeface="Times New Roman" pitchFamily="18" charset="0"/>
                <a:cs typeface="Times New Roman" pitchFamily="18" charset="0"/>
              </a:rPr>
              <a:t>上通道的</a:t>
            </a:r>
            <a:r>
              <a:rPr kumimoji="0" lang="en-US" altLang="zh-CN" sz="1800">
                <a:latin typeface="Times New Roman" pitchFamily="18" charset="0"/>
                <a:cs typeface="Times New Roman" pitchFamily="18" charset="0"/>
              </a:rPr>
              <a:t>3dB</a:t>
            </a:r>
            <a:r>
              <a:rPr kumimoji="0" lang="zh-CN" altLang="en-US" sz="1800">
                <a:latin typeface="Times New Roman" pitchFamily="18" charset="0"/>
                <a:cs typeface="Times New Roman" pitchFamily="18" charset="0"/>
              </a:rPr>
              <a:t>通带是：</a:t>
            </a:r>
            <a:r>
              <a:rPr kumimoji="0" lang="en-US" altLang="zh-CN" sz="1800">
                <a:latin typeface="Times New Roman" pitchFamily="18" charset="0"/>
                <a:cs typeface="Times New Roman" pitchFamily="18" charset="0"/>
              </a:rPr>
              <a:t>25.90 – 27.27GHz, </a:t>
            </a:r>
            <a:r>
              <a:rPr kumimoji="0" lang="zh-CN" altLang="en-US" sz="1800">
                <a:latin typeface="Times New Roman" pitchFamily="18" charset="0"/>
                <a:cs typeface="Times New Roman" pitchFamily="18" charset="0"/>
              </a:rPr>
              <a:t>带宽</a:t>
            </a:r>
            <a:r>
              <a:rPr kumimoji="0" lang="en-US" altLang="zh-CN" sz="1800" i="1">
                <a:latin typeface="Times New Roman" pitchFamily="18" charset="0"/>
                <a:cs typeface="Times New Roman" pitchFamily="18" charset="0"/>
              </a:rPr>
              <a:t>BW</a:t>
            </a:r>
            <a:r>
              <a:rPr kumimoji="0" lang="en-US" altLang="zh-CN" sz="1800">
                <a:latin typeface="Times New Roman" pitchFamily="18" charset="0"/>
                <a:cs typeface="Times New Roman" pitchFamily="18" charset="0"/>
              </a:rPr>
              <a:t>= 1.37GHz</a:t>
            </a:r>
            <a:r>
              <a:rPr kumimoji="0" lang="zh-CN" altLang="en-US" sz="1800">
                <a:latin typeface="Times New Roman" pitchFamily="18" charset="0"/>
                <a:cs typeface="Times New Roman" pitchFamily="18" charset="0"/>
              </a:rPr>
              <a:t>，相对带宽</a:t>
            </a:r>
            <a:r>
              <a:rPr kumimoji="0" lang="en-US" altLang="zh-CN" sz="1800" i="1">
                <a:latin typeface="Times New Roman" pitchFamily="18" charset="0"/>
                <a:cs typeface="Times New Roman" pitchFamily="18" charset="0"/>
              </a:rPr>
              <a:t>FBW</a:t>
            </a:r>
            <a:r>
              <a:rPr kumimoji="0" lang="en-US" altLang="zh-CN" sz="1800">
                <a:latin typeface="Times New Roman" pitchFamily="18" charset="0"/>
                <a:cs typeface="Times New Roman" pitchFamily="18" charset="0"/>
              </a:rPr>
              <a:t>=5.2%</a:t>
            </a:r>
            <a:r>
              <a:rPr kumimoji="0" lang="zh-CN" altLang="en-US" sz="1800">
                <a:latin typeface="Times New Roman" pitchFamily="18" charset="0"/>
                <a:cs typeface="Times New Roman" pitchFamily="18" charset="0"/>
              </a:rPr>
              <a:t>。</a:t>
            </a:r>
          </a:p>
          <a:p>
            <a:pPr eaLnBrk="1" hangingPunct="1">
              <a:spcBef>
                <a:spcPct val="0"/>
              </a:spcBef>
              <a:buClrTx/>
              <a:buSzTx/>
              <a:buFontTx/>
              <a:buNone/>
            </a:pPr>
            <a:r>
              <a:rPr kumimoji="0" lang="zh-CN" altLang="en-US" sz="1800">
                <a:latin typeface="Times New Roman" pitchFamily="18" charset="0"/>
                <a:cs typeface="Times New Roman" pitchFamily="18" charset="0"/>
              </a:rPr>
              <a:t>下通道的</a:t>
            </a:r>
            <a:r>
              <a:rPr kumimoji="0" lang="en-US" altLang="zh-CN" sz="1800">
                <a:latin typeface="Times New Roman" pitchFamily="18" charset="0"/>
                <a:cs typeface="Times New Roman" pitchFamily="18" charset="0"/>
              </a:rPr>
              <a:t>3dB</a:t>
            </a:r>
            <a:r>
              <a:rPr kumimoji="0" lang="zh-CN" altLang="en-US" sz="1800">
                <a:latin typeface="Times New Roman" pitchFamily="18" charset="0"/>
                <a:cs typeface="Times New Roman" pitchFamily="18" charset="0"/>
              </a:rPr>
              <a:t>通带是：</a:t>
            </a:r>
            <a:r>
              <a:rPr kumimoji="0" lang="en-US" altLang="zh-CN" sz="1800">
                <a:latin typeface="Times New Roman" pitchFamily="18" charset="0"/>
                <a:cs typeface="Times New Roman" pitchFamily="18" charset="0"/>
              </a:rPr>
              <a:t>24.25 – 25.60GHz, </a:t>
            </a:r>
            <a:r>
              <a:rPr kumimoji="0" lang="zh-CN" altLang="en-US" sz="1800">
                <a:latin typeface="Times New Roman" pitchFamily="18" charset="0"/>
                <a:cs typeface="Times New Roman" pitchFamily="18" charset="0"/>
              </a:rPr>
              <a:t>带宽</a:t>
            </a:r>
            <a:r>
              <a:rPr kumimoji="0" lang="en-US" altLang="zh-CN" sz="1800" i="1">
                <a:latin typeface="Times New Roman" pitchFamily="18" charset="0"/>
                <a:cs typeface="Times New Roman" pitchFamily="18" charset="0"/>
              </a:rPr>
              <a:t>BW</a:t>
            </a:r>
            <a:r>
              <a:rPr kumimoji="0" lang="en-US" altLang="zh-CN" sz="1800">
                <a:latin typeface="Times New Roman" pitchFamily="18" charset="0"/>
                <a:cs typeface="Times New Roman" pitchFamily="18" charset="0"/>
              </a:rPr>
              <a:t>= 1.35GHz</a:t>
            </a:r>
            <a:r>
              <a:rPr kumimoji="0" lang="zh-CN" altLang="en-US" sz="1800">
                <a:latin typeface="Times New Roman" pitchFamily="18" charset="0"/>
                <a:cs typeface="Times New Roman" pitchFamily="18" charset="0"/>
              </a:rPr>
              <a:t>，相对带宽</a:t>
            </a:r>
            <a:r>
              <a:rPr kumimoji="0" lang="en-US" altLang="zh-CN" sz="1800" i="1">
                <a:latin typeface="Times New Roman" pitchFamily="18" charset="0"/>
                <a:cs typeface="Times New Roman" pitchFamily="18" charset="0"/>
              </a:rPr>
              <a:t>FBW</a:t>
            </a:r>
            <a:r>
              <a:rPr kumimoji="0" lang="en-US" altLang="zh-CN" sz="1800">
                <a:latin typeface="Times New Roman" pitchFamily="18" charset="0"/>
                <a:cs typeface="Times New Roman" pitchFamily="18" charset="0"/>
              </a:rPr>
              <a:t>=5.4%</a:t>
            </a:r>
            <a:r>
              <a:rPr kumimoji="0" lang="zh-CN" altLang="en-US" sz="1800">
                <a:latin typeface="Times New Roman" pitchFamily="18" charset="0"/>
                <a:cs typeface="Times New Roman" pitchFamily="18" charset="0"/>
              </a:rPr>
              <a:t>。</a:t>
            </a:r>
          </a:p>
        </p:txBody>
      </p:sp>
    </p:spTree>
    <p:extLst>
      <p:ext uri="{BB962C8B-B14F-4D97-AF65-F5344CB8AC3E}">
        <p14:creationId xmlns:p14="http://schemas.microsoft.com/office/powerpoint/2010/main" val="40726245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b="1" dirty="0">
                <a:solidFill>
                  <a:srgbClr val="4A206A"/>
                </a:solidFill>
                <a:latin typeface="Times New Roman" panose="02020603050405020304" pitchFamily="18" charset="0"/>
                <a:ea typeface="微软雅黑" pitchFamily="34" charset="-122"/>
                <a:cs typeface="Times New Roman" panose="02020603050405020304" pitchFamily="18" charset="0"/>
              </a:rPr>
              <a:t>RC</a:t>
            </a:r>
            <a:r>
              <a:rPr lang="zh-CN" altLang="en-US" sz="4000" b="1" dirty="0">
                <a:solidFill>
                  <a:srgbClr val="4A206A"/>
                </a:solidFill>
                <a:latin typeface="Times New Roman" panose="02020603050405020304" pitchFamily="18" charset="0"/>
                <a:ea typeface="微软雅黑" pitchFamily="34" charset="-122"/>
                <a:cs typeface="Times New Roman" panose="02020603050405020304" pitchFamily="18" charset="0"/>
              </a:rPr>
              <a:t>滤波器</a:t>
            </a:r>
          </a:p>
        </p:txBody>
      </p:sp>
      <p:sp>
        <p:nvSpPr>
          <p:cNvPr id="3" name="内容占位符 2"/>
          <p:cNvSpPr>
            <a:spLocks noGrp="1"/>
          </p:cNvSpPr>
          <p:nvPr>
            <p:ph idx="1"/>
          </p:nvPr>
        </p:nvSpPr>
        <p:spPr>
          <a:xfrm>
            <a:off x="457200" y="1295400"/>
            <a:ext cx="2667000" cy="685800"/>
          </a:xfrm>
        </p:spPr>
        <p:txBody>
          <a:bodyPr/>
          <a:lstStyle/>
          <a:p>
            <a:pPr marL="0" indent="0">
              <a:buNone/>
            </a:pPr>
            <a:r>
              <a:rPr lang="en-US" altLang="zh-CN" sz="2800" b="1" dirty="0" smtClean="0">
                <a:solidFill>
                  <a:srgbClr val="0000FF"/>
                </a:solidFill>
                <a:latin typeface="Times New Roman" panose="02020603050405020304" pitchFamily="18" charset="0"/>
                <a:cs typeface="Times New Roman" panose="02020603050405020304" pitchFamily="18" charset="0"/>
              </a:rPr>
              <a:t>RC</a:t>
            </a:r>
            <a:r>
              <a:rPr lang="zh-CN" altLang="en-US" sz="2800" b="1" dirty="0" smtClean="0">
                <a:solidFill>
                  <a:srgbClr val="0000FF"/>
                </a:solidFill>
                <a:latin typeface="Times New Roman" panose="02020603050405020304" pitchFamily="18" charset="0"/>
                <a:cs typeface="Times New Roman" panose="02020603050405020304" pitchFamily="18" charset="0"/>
              </a:rPr>
              <a:t>低通滤波器</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41112" t="18889" r="17777" b="14444"/>
          <a:stretch/>
        </p:blipFill>
        <p:spPr>
          <a:xfrm rot="5400000">
            <a:off x="6639697" y="3865299"/>
            <a:ext cx="2209800" cy="2687595"/>
          </a:xfrm>
          <a:prstGeom prst="rect">
            <a:avLst/>
          </a:prstGeom>
        </p:spPr>
      </p:pic>
      <mc:AlternateContent xmlns:mc="http://schemas.openxmlformats.org/markup-compatibility/2006" xmlns:a14="http://schemas.microsoft.com/office/drawing/2010/main">
        <mc:Choice Requires="a14">
          <p:sp>
            <p:nvSpPr>
              <p:cNvPr id="6" name="文本框 5"/>
              <p:cNvSpPr txBox="1"/>
              <p:nvPr/>
            </p:nvSpPr>
            <p:spPr>
              <a:xfrm>
                <a:off x="533400" y="1948659"/>
                <a:ext cx="7391400" cy="88498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altLang="zh-CN" sz="2800" b="1" i="1" smtClean="0">
                          <a:latin typeface="Cambria Math" panose="02040503050406030204" pitchFamily="18" charset="0"/>
                        </a:rPr>
                        <m:t>𝑮</m:t>
                      </m:r>
                      <m:r>
                        <a:rPr lang="en-US" altLang="zh-CN" sz="2800" b="1" i="1">
                          <a:latin typeface="Cambria Math" panose="02040503050406030204" pitchFamily="18" charset="0"/>
                        </a:rPr>
                        <m:t>(</m:t>
                      </m:r>
                      <m:r>
                        <a:rPr lang="en-US" altLang="zh-CN" sz="2800" b="1" i="1">
                          <a:latin typeface="Cambria Math" panose="02040503050406030204" pitchFamily="18" charset="0"/>
                        </a:rPr>
                        <m:t>𝒋</m:t>
                      </m:r>
                      <m:r>
                        <a:rPr lang="zh-CN" altLang="en-US" sz="2800" b="1" i="1">
                          <a:latin typeface="Cambria Math" panose="02040503050406030204" pitchFamily="18" charset="0"/>
                        </a:rPr>
                        <m:t>𝝎</m:t>
                      </m:r>
                      <m:r>
                        <a:rPr lang="en-US" altLang="zh-CN" sz="2800" b="1" i="1">
                          <a:latin typeface="Cambria Math" panose="02040503050406030204" pitchFamily="18" charset="0"/>
                        </a:rPr>
                        <m:t>)=</m:t>
                      </m:r>
                      <m:f>
                        <m:fPr>
                          <m:ctrlPr>
                            <a:rPr lang="en-US" altLang="zh-CN" sz="2800" b="1" i="1">
                              <a:latin typeface="Cambria Math" panose="02040503050406030204" pitchFamily="18" charset="0"/>
                            </a:rPr>
                          </m:ctrlPr>
                        </m:fPr>
                        <m:num>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𝑽</m:t>
                              </m:r>
                            </m:e>
                            <m:sub>
                              <m:r>
                                <a:rPr lang="en-US" altLang="zh-CN" sz="2800" b="1" i="1" smtClean="0">
                                  <a:latin typeface="Cambria Math" panose="02040503050406030204" pitchFamily="18" charset="0"/>
                                </a:rPr>
                                <m:t>𝒐</m:t>
                              </m:r>
                            </m:sub>
                          </m:sSub>
                        </m:num>
                        <m:den>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𝑽</m:t>
                              </m:r>
                            </m:e>
                            <m:sub>
                              <m:r>
                                <a:rPr lang="en-US" altLang="zh-CN" sz="2800" b="1" i="1" smtClean="0">
                                  <a:latin typeface="Cambria Math" panose="02040503050406030204" pitchFamily="18" charset="0"/>
                                </a:rPr>
                                <m:t>𝒊</m:t>
                              </m:r>
                            </m:sub>
                          </m:sSub>
                        </m:den>
                      </m:f>
                      <m:r>
                        <a:rPr lang="en-US" altLang="zh-CN" sz="2800" b="1" i="1">
                          <a:latin typeface="Cambria Math" panose="02040503050406030204" pitchFamily="18" charset="0"/>
                        </a:rPr>
                        <m:t>=</m:t>
                      </m:r>
                      <m:f>
                        <m:fPr>
                          <m:ctrlPr>
                            <a:rPr lang="en-US" altLang="zh-CN" sz="2800" b="1" i="1">
                              <a:latin typeface="Cambria Math" panose="02040503050406030204" pitchFamily="18" charset="0"/>
                            </a:rPr>
                          </m:ctrlPr>
                        </m:fPr>
                        <m:num>
                          <m:r>
                            <a:rPr lang="en-US" altLang="zh-CN" sz="2800" b="1" i="1" smtClean="0">
                              <a:latin typeface="Cambria Math" panose="02040503050406030204" pitchFamily="18" charset="0"/>
                            </a:rPr>
                            <m:t>𝟏</m:t>
                          </m:r>
                        </m:num>
                        <m:den>
                          <m:r>
                            <a:rPr lang="en-US" altLang="zh-CN" sz="2800" b="1" i="1" smtClean="0">
                              <a:latin typeface="Cambria Math" panose="02040503050406030204" pitchFamily="18" charset="0"/>
                            </a:rPr>
                            <m:t>𝟏</m:t>
                          </m:r>
                          <m:r>
                            <a:rPr lang="en-US" altLang="zh-CN" sz="2800" b="1" i="1" smtClean="0">
                              <a:latin typeface="Cambria Math" panose="02040503050406030204" pitchFamily="18" charset="0"/>
                            </a:rPr>
                            <m:t>+</m:t>
                          </m:r>
                          <m:r>
                            <a:rPr lang="en-US" altLang="zh-CN" sz="2800" b="1" i="1">
                              <a:latin typeface="Cambria Math" panose="02040503050406030204" pitchFamily="18" charset="0"/>
                            </a:rPr>
                            <m:t>𝒋</m:t>
                          </m:r>
                          <m:r>
                            <a:rPr lang="zh-CN" altLang="en-US" sz="2800" b="1" i="1">
                              <a:latin typeface="Cambria Math" panose="02040503050406030204" pitchFamily="18" charset="0"/>
                            </a:rPr>
                            <m:t>𝝎</m:t>
                          </m:r>
                          <m:r>
                            <a:rPr lang="en-US" altLang="zh-CN" sz="2800" b="1" i="1" smtClean="0">
                              <a:latin typeface="Cambria Math" panose="02040503050406030204" pitchFamily="18" charset="0"/>
                            </a:rPr>
                            <m:t>𝑪𝑹</m:t>
                          </m:r>
                        </m:den>
                      </m:f>
                    </m:oMath>
                  </m:oMathPara>
                </a14:m>
                <a:endParaRPr lang="zh-CN" altLang="en-US" sz="2800" b="1" dirty="0"/>
              </a:p>
            </p:txBody>
          </p:sp>
        </mc:Choice>
        <mc:Fallback xmlns="">
          <p:sp>
            <p:nvSpPr>
              <p:cNvPr id="6" name="文本框 5"/>
              <p:cNvSpPr txBox="1">
                <a:spLocks noRot="1" noChangeAspect="1" noMove="1" noResize="1" noEditPoints="1" noAdjustHandles="1" noChangeArrowheads="1" noChangeShapeType="1" noTextEdit="1"/>
              </p:cNvSpPr>
              <p:nvPr/>
            </p:nvSpPr>
            <p:spPr>
              <a:xfrm>
                <a:off x="533400" y="1948659"/>
                <a:ext cx="7391400" cy="884986"/>
              </a:xfrm>
              <a:prstGeom prst="rect">
                <a:avLst/>
              </a:prstGeom>
              <a:blipFill>
                <a:blip r:embed="rId4"/>
                <a:stretch>
                  <a:fillRect/>
                </a:stretch>
              </a:blipFill>
            </p:spPr>
            <p:txBody>
              <a:bodyPr/>
              <a:lstStyle/>
              <a:p>
                <a:r>
                  <a:rPr lang="zh-CN" altLang="en-US">
                    <a:noFill/>
                  </a:rPr>
                  <a:t> </a:t>
                </a:r>
              </a:p>
            </p:txBody>
          </p:sp>
        </mc:Fallback>
      </mc:AlternateContent>
      <p:sp>
        <p:nvSpPr>
          <p:cNvPr id="7" name="文本框 6"/>
          <p:cNvSpPr txBox="1"/>
          <p:nvPr/>
        </p:nvSpPr>
        <p:spPr>
          <a:xfrm>
            <a:off x="509954" y="3133834"/>
            <a:ext cx="4572000" cy="2000548"/>
          </a:xfrm>
          <a:prstGeom prst="rect">
            <a:avLst/>
          </a:prstGeom>
          <a:noFill/>
        </p:spPr>
        <p:txBody>
          <a:bodyPr wrap="square" rtlCol="0">
            <a:spAutoFit/>
          </a:bodyPr>
          <a:lstStyle/>
          <a:p>
            <a:pPr marL="285750" indent="-285750">
              <a:lnSpc>
                <a:spcPts val="4000"/>
              </a:lnSpc>
              <a:buFont typeface="Wingdings" panose="05000000000000000000" pitchFamily="2" charset="2"/>
              <a:buChar char="Ø"/>
            </a:pPr>
            <a:r>
              <a:rPr lang="zh-CN" altLang="en-US" sz="2400" b="1" dirty="0" smtClean="0">
                <a:latin typeface="Times New Roman" panose="02020603050405020304" pitchFamily="18" charset="0"/>
                <a:ea typeface="+mn-ea"/>
                <a:cs typeface="Times New Roman" panose="02020603050405020304" pitchFamily="18" charset="0"/>
              </a:rPr>
              <a:t>当</a:t>
            </a:r>
            <a:r>
              <a:rPr lang="en-US" altLang="zh-CN" sz="2400" b="1" i="1" dirty="0" smtClean="0">
                <a:latin typeface="Times New Roman" panose="02020603050405020304" pitchFamily="18" charset="0"/>
                <a:ea typeface="+mn-ea"/>
                <a:cs typeface="Times New Roman" panose="02020603050405020304" pitchFamily="18" charset="0"/>
              </a:rPr>
              <a:t>f</a:t>
            </a:r>
            <a:r>
              <a:rPr lang="en-US" altLang="zh-CN" sz="2400" b="1" dirty="0" smtClean="0">
                <a:latin typeface="Times New Roman" panose="02020603050405020304" pitchFamily="18" charset="0"/>
                <a:ea typeface="+mn-ea"/>
                <a:cs typeface="Times New Roman" panose="02020603050405020304" pitchFamily="18" charset="0"/>
              </a:rPr>
              <a:t>=0</a:t>
            </a:r>
            <a:r>
              <a:rPr lang="zh-CN" altLang="en-US" sz="2400" b="1" dirty="0" smtClean="0">
                <a:latin typeface="Times New Roman" panose="02020603050405020304" pitchFamily="18" charset="0"/>
                <a:ea typeface="+mn-ea"/>
                <a:cs typeface="Times New Roman" panose="02020603050405020304" pitchFamily="18" charset="0"/>
              </a:rPr>
              <a:t>时，</a:t>
            </a:r>
            <a:endParaRPr lang="en-US" altLang="zh-CN" sz="2400" b="1" dirty="0" smtClean="0">
              <a:latin typeface="Times New Roman" panose="02020603050405020304" pitchFamily="18" charset="0"/>
              <a:ea typeface="+mn-ea"/>
              <a:cs typeface="Times New Roman" panose="02020603050405020304" pitchFamily="18" charset="0"/>
            </a:endParaRPr>
          </a:p>
          <a:p>
            <a:pPr marL="285750" indent="-285750">
              <a:lnSpc>
                <a:spcPts val="4000"/>
              </a:lnSpc>
              <a:buFont typeface="Wingdings" panose="05000000000000000000" pitchFamily="2" charset="2"/>
              <a:buChar char="Ø"/>
            </a:pPr>
            <a:r>
              <a:rPr lang="zh-CN" altLang="en-US" sz="2400" b="1" dirty="0" smtClean="0">
                <a:latin typeface="Times New Roman" panose="02020603050405020304" pitchFamily="18" charset="0"/>
                <a:ea typeface="+mn-ea"/>
                <a:cs typeface="Times New Roman" panose="02020603050405020304" pitchFamily="18" charset="0"/>
              </a:rPr>
              <a:t>当</a:t>
            </a:r>
            <a:r>
              <a:rPr lang="en-US" altLang="zh-CN" sz="2400" b="1" i="1" dirty="0" smtClean="0">
                <a:latin typeface="Times New Roman" panose="02020603050405020304" pitchFamily="18" charset="0"/>
                <a:ea typeface="+mn-ea"/>
                <a:cs typeface="Times New Roman" panose="02020603050405020304" pitchFamily="18" charset="0"/>
              </a:rPr>
              <a:t>f</a:t>
            </a:r>
            <a:r>
              <a:rPr lang="en-US" altLang="zh-CN" sz="2400" b="1" dirty="0" smtClean="0">
                <a:latin typeface="Times New Roman" panose="02020603050405020304" pitchFamily="18" charset="0"/>
                <a:ea typeface="+mn-ea"/>
                <a:cs typeface="Times New Roman" panose="02020603050405020304" pitchFamily="18" charset="0"/>
              </a:rPr>
              <a:t>=1/(2</a:t>
            </a:r>
            <a:r>
              <a:rPr lang="el-GR" altLang="zh-CN" sz="2400" b="1" dirty="0">
                <a:latin typeface="Times New Roman" panose="02020603050405020304" pitchFamily="18" charset="0"/>
                <a:ea typeface="+mn-ea"/>
                <a:cs typeface="Times New Roman" panose="02020603050405020304" pitchFamily="18" charset="0"/>
              </a:rPr>
              <a:t> </a:t>
            </a:r>
            <a:r>
              <a:rPr lang="el-GR" altLang="zh-CN" sz="2400" b="1" dirty="0" smtClean="0">
                <a:latin typeface="Times New Roman" panose="02020603050405020304" pitchFamily="18" charset="0"/>
                <a:ea typeface="+mn-ea"/>
                <a:cs typeface="Times New Roman" panose="02020603050405020304" pitchFamily="18" charset="0"/>
              </a:rPr>
              <a:t>π</a:t>
            </a:r>
            <a:r>
              <a:rPr lang="en-US" altLang="zh-CN" sz="2400" b="1" dirty="0" smtClean="0">
                <a:latin typeface="Times New Roman" panose="02020603050405020304" pitchFamily="18" charset="0"/>
                <a:ea typeface="+mn-ea"/>
                <a:cs typeface="Times New Roman" panose="02020603050405020304" pitchFamily="18" charset="0"/>
              </a:rPr>
              <a:t>RC)</a:t>
            </a:r>
            <a:r>
              <a:rPr lang="zh-CN" altLang="en-US" sz="2400" b="1" dirty="0" smtClean="0">
                <a:latin typeface="Times New Roman" panose="02020603050405020304" pitchFamily="18" charset="0"/>
                <a:ea typeface="+mn-ea"/>
                <a:cs typeface="Times New Roman" panose="02020603050405020304" pitchFamily="18" charset="0"/>
              </a:rPr>
              <a:t>时，</a:t>
            </a:r>
            <a:endParaRPr lang="en-US" altLang="zh-CN" sz="2400" b="1" dirty="0" smtClean="0">
              <a:latin typeface="Times New Roman" panose="02020603050405020304" pitchFamily="18" charset="0"/>
              <a:ea typeface="+mn-ea"/>
              <a:cs typeface="Times New Roman" panose="02020603050405020304" pitchFamily="18" charset="0"/>
            </a:endParaRPr>
          </a:p>
          <a:p>
            <a:pPr marL="285750" indent="-285750">
              <a:lnSpc>
                <a:spcPts val="4000"/>
              </a:lnSpc>
              <a:buFont typeface="Wingdings" panose="05000000000000000000" pitchFamily="2" charset="2"/>
              <a:buChar char="Ø"/>
            </a:pPr>
            <a:r>
              <a:rPr lang="zh-CN" altLang="en-US" sz="2400" b="1" dirty="0" smtClean="0">
                <a:latin typeface="Times New Roman" panose="02020603050405020304" pitchFamily="18" charset="0"/>
                <a:ea typeface="+mn-ea"/>
                <a:cs typeface="Times New Roman" panose="02020603050405020304" pitchFamily="18" charset="0"/>
              </a:rPr>
              <a:t>当</a:t>
            </a:r>
            <a:r>
              <a:rPr lang="en-US" altLang="zh-CN" sz="2400" b="1" i="1" dirty="0">
                <a:latin typeface="Times New Roman" panose="02020603050405020304" pitchFamily="18" charset="0"/>
                <a:ea typeface="+mn-ea"/>
                <a:cs typeface="Times New Roman" panose="02020603050405020304" pitchFamily="18" charset="0"/>
              </a:rPr>
              <a:t>f</a:t>
            </a:r>
            <a:r>
              <a:rPr lang="en-US" altLang="zh-CN" sz="2400" b="1" dirty="0">
                <a:latin typeface="Times New Roman" panose="02020603050405020304" pitchFamily="18" charset="0"/>
                <a:ea typeface="+mn-ea"/>
                <a:cs typeface="Times New Roman" panose="02020603050405020304" pitchFamily="18" charset="0"/>
              </a:rPr>
              <a:t> → </a:t>
            </a:r>
            <a:r>
              <a:rPr lang="en-US" altLang="zh-CN" sz="2400" b="1" dirty="0" smtClean="0">
                <a:latin typeface="Times New Roman" panose="02020603050405020304" pitchFamily="18" charset="0"/>
                <a:ea typeface="+mn-ea"/>
                <a:cs typeface="Times New Roman" panose="02020603050405020304" pitchFamily="18" charset="0"/>
              </a:rPr>
              <a:t>∞</a:t>
            </a:r>
            <a:r>
              <a:rPr lang="zh-CN" altLang="en-US" sz="2400" b="1" dirty="0" smtClean="0">
                <a:latin typeface="Times New Roman" panose="02020603050405020304" pitchFamily="18" charset="0"/>
                <a:ea typeface="+mn-ea"/>
                <a:cs typeface="Times New Roman" panose="02020603050405020304" pitchFamily="18" charset="0"/>
              </a:rPr>
              <a:t>时，</a:t>
            </a:r>
            <a:endParaRPr lang="zh-CN" altLang="en-US" sz="2400" b="1" dirty="0">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文本框 7"/>
              <p:cNvSpPr txBox="1"/>
              <p:nvPr/>
            </p:nvSpPr>
            <p:spPr>
              <a:xfrm>
                <a:off x="2209800" y="3183981"/>
                <a:ext cx="3505200"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d>
                        <m:dPr>
                          <m:begChr m:val="|"/>
                          <m:endChr m:val="|"/>
                          <m:ctrlPr>
                            <a:rPr lang="en-US" altLang="zh-CN" sz="2800" b="1" i="1" smtClean="0">
                              <a:latin typeface="Cambria Math" panose="02040503050406030204" pitchFamily="18" charset="0"/>
                            </a:rPr>
                          </m:ctrlPr>
                        </m:dPr>
                        <m:e>
                          <m:r>
                            <a:rPr lang="en-US" altLang="zh-CN" sz="2800" b="1" i="1">
                              <a:latin typeface="Cambria Math" panose="02040503050406030204" pitchFamily="18" charset="0"/>
                            </a:rPr>
                            <m:t>𝑮</m:t>
                          </m:r>
                          <m:r>
                            <a:rPr lang="en-US" altLang="zh-CN" sz="2800" b="1" i="1">
                              <a:latin typeface="Cambria Math" panose="02040503050406030204" pitchFamily="18" charset="0"/>
                            </a:rPr>
                            <m:t>(</m:t>
                          </m:r>
                          <m:r>
                            <a:rPr lang="en-US" altLang="zh-CN" sz="2800" b="1" i="1">
                              <a:latin typeface="Cambria Math" panose="02040503050406030204" pitchFamily="18" charset="0"/>
                            </a:rPr>
                            <m:t>𝒋</m:t>
                          </m:r>
                          <m:r>
                            <a:rPr lang="en-US" altLang="zh-CN" sz="2800" b="1" i="1">
                              <a:latin typeface="Cambria Math" panose="02040503050406030204" pitchFamily="18" charset="0"/>
                            </a:rPr>
                            <m:t>𝟐</m:t>
                          </m:r>
                          <m:r>
                            <a:rPr lang="el-GR" altLang="zh-CN" sz="2800" b="1" i="1">
                              <a:latin typeface="Cambria Math" panose="02040503050406030204" pitchFamily="18" charset="0"/>
                            </a:rPr>
                            <m:t>𝝅</m:t>
                          </m:r>
                          <m:r>
                            <a:rPr lang="en-US" altLang="zh-CN" sz="2800" b="1" i="1">
                              <a:latin typeface="Cambria Math" panose="02040503050406030204" pitchFamily="18" charset="0"/>
                            </a:rPr>
                            <m:t>𝒇</m:t>
                          </m:r>
                          <m:r>
                            <a:rPr lang="en-US" altLang="zh-CN" sz="2800" b="1" i="1">
                              <a:latin typeface="Cambria Math" panose="02040503050406030204" pitchFamily="18" charset="0"/>
                            </a:rPr>
                            <m:t>)</m:t>
                          </m:r>
                        </m:e>
                      </m:d>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𝟏</m:t>
                      </m:r>
                    </m:oMath>
                  </m:oMathPara>
                </a14:m>
                <a:endParaRPr lang="zh-CN" altLang="en-US" sz="2800" b="1" dirty="0"/>
              </a:p>
            </p:txBody>
          </p:sp>
        </mc:Choice>
        <mc:Fallback xmlns="">
          <p:sp>
            <p:nvSpPr>
              <p:cNvPr id="8" name="文本框 7"/>
              <p:cNvSpPr txBox="1">
                <a:spLocks noRot="1" noChangeAspect="1" noMove="1" noResize="1" noEditPoints="1" noAdjustHandles="1" noChangeArrowheads="1" noChangeShapeType="1" noTextEdit="1"/>
              </p:cNvSpPr>
              <p:nvPr/>
            </p:nvSpPr>
            <p:spPr>
              <a:xfrm>
                <a:off x="2209800" y="3183981"/>
                <a:ext cx="3505200"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3200400" y="3888753"/>
                <a:ext cx="3505200"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d>
                        <m:dPr>
                          <m:begChr m:val="|"/>
                          <m:endChr m:val="|"/>
                          <m:ctrlPr>
                            <a:rPr lang="en-US" altLang="zh-CN" sz="2800" b="1" i="1" smtClean="0">
                              <a:latin typeface="Cambria Math" panose="02040503050406030204" pitchFamily="18" charset="0"/>
                            </a:rPr>
                          </m:ctrlPr>
                        </m:dPr>
                        <m:e>
                          <m:r>
                            <a:rPr lang="en-US" altLang="zh-CN" sz="2800" b="1" i="1">
                              <a:latin typeface="Cambria Math" panose="02040503050406030204" pitchFamily="18" charset="0"/>
                            </a:rPr>
                            <m:t>𝑮</m:t>
                          </m:r>
                          <m:r>
                            <a:rPr lang="en-US" altLang="zh-CN" sz="2800" b="1" i="1">
                              <a:latin typeface="Cambria Math" panose="02040503050406030204" pitchFamily="18" charset="0"/>
                            </a:rPr>
                            <m:t>(</m:t>
                          </m:r>
                          <m:r>
                            <a:rPr lang="en-US" altLang="zh-CN" sz="2800" b="1" i="1">
                              <a:latin typeface="Cambria Math" panose="02040503050406030204" pitchFamily="18" charset="0"/>
                            </a:rPr>
                            <m:t>𝒋</m:t>
                          </m:r>
                          <m:r>
                            <a:rPr lang="en-US" altLang="zh-CN" sz="2800" b="1" i="1">
                              <a:latin typeface="Cambria Math" panose="02040503050406030204" pitchFamily="18" charset="0"/>
                            </a:rPr>
                            <m:t>𝟐</m:t>
                          </m:r>
                          <m:r>
                            <a:rPr lang="el-GR" altLang="zh-CN" sz="2800" b="1" i="1">
                              <a:latin typeface="Cambria Math" panose="02040503050406030204" pitchFamily="18" charset="0"/>
                            </a:rPr>
                            <m:t>𝝅</m:t>
                          </m:r>
                          <m:r>
                            <a:rPr lang="en-US" altLang="zh-CN" sz="2800" b="1" i="1">
                              <a:latin typeface="Cambria Math" panose="02040503050406030204" pitchFamily="18" charset="0"/>
                            </a:rPr>
                            <m:t>𝒇</m:t>
                          </m:r>
                          <m:r>
                            <a:rPr lang="en-US" altLang="zh-CN" sz="2800" b="1" i="1">
                              <a:latin typeface="Cambria Math" panose="02040503050406030204" pitchFamily="18" charset="0"/>
                            </a:rPr>
                            <m:t>)</m:t>
                          </m:r>
                        </m:e>
                      </m:d>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𝟎</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𝟕𝟎𝟕</m:t>
                      </m:r>
                    </m:oMath>
                  </m:oMathPara>
                </a14:m>
                <a:endParaRPr lang="zh-CN" altLang="en-US" sz="2800" b="1" dirty="0"/>
              </a:p>
            </p:txBody>
          </p:sp>
        </mc:Choice>
        <mc:Fallback xmlns="">
          <p:sp>
            <p:nvSpPr>
              <p:cNvPr id="9" name="文本框 8"/>
              <p:cNvSpPr txBox="1">
                <a:spLocks noRot="1" noChangeAspect="1" noMove="1" noResize="1" noEditPoints="1" noAdjustHandles="1" noChangeArrowheads="1" noChangeShapeType="1" noTextEdit="1"/>
              </p:cNvSpPr>
              <p:nvPr/>
            </p:nvSpPr>
            <p:spPr>
              <a:xfrm>
                <a:off x="3200400" y="3888753"/>
                <a:ext cx="3505200"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2590800" y="4592350"/>
                <a:ext cx="3505200"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d>
                        <m:dPr>
                          <m:begChr m:val="|"/>
                          <m:endChr m:val="|"/>
                          <m:ctrlPr>
                            <a:rPr lang="en-US" altLang="zh-CN" sz="2800" b="1" i="1" smtClean="0">
                              <a:latin typeface="Cambria Math" panose="02040503050406030204" pitchFamily="18" charset="0"/>
                            </a:rPr>
                          </m:ctrlPr>
                        </m:dPr>
                        <m:e>
                          <m:r>
                            <a:rPr lang="en-US" altLang="zh-CN" sz="2800" b="1" i="1">
                              <a:latin typeface="Cambria Math" panose="02040503050406030204" pitchFamily="18" charset="0"/>
                            </a:rPr>
                            <m:t>𝑮</m:t>
                          </m:r>
                          <m:r>
                            <a:rPr lang="en-US" altLang="zh-CN" sz="2800" b="1" i="1">
                              <a:latin typeface="Cambria Math" panose="02040503050406030204" pitchFamily="18" charset="0"/>
                            </a:rPr>
                            <m:t>(</m:t>
                          </m:r>
                          <m:r>
                            <a:rPr lang="en-US" altLang="zh-CN" sz="2800" b="1" i="1">
                              <a:latin typeface="Cambria Math" panose="02040503050406030204" pitchFamily="18" charset="0"/>
                            </a:rPr>
                            <m:t>𝒋</m:t>
                          </m:r>
                          <m:r>
                            <a:rPr lang="en-US" altLang="zh-CN" sz="2800" b="1" i="1">
                              <a:latin typeface="Cambria Math" panose="02040503050406030204" pitchFamily="18" charset="0"/>
                            </a:rPr>
                            <m:t>𝟐</m:t>
                          </m:r>
                          <m:r>
                            <a:rPr lang="el-GR" altLang="zh-CN" sz="2800" b="1" i="1">
                              <a:latin typeface="Cambria Math" panose="02040503050406030204" pitchFamily="18" charset="0"/>
                            </a:rPr>
                            <m:t>𝝅</m:t>
                          </m:r>
                          <m:r>
                            <a:rPr lang="en-US" altLang="zh-CN" sz="2800" b="1" i="1">
                              <a:latin typeface="Cambria Math" panose="02040503050406030204" pitchFamily="18" charset="0"/>
                            </a:rPr>
                            <m:t>𝒇</m:t>
                          </m:r>
                          <m:r>
                            <a:rPr lang="en-US" altLang="zh-CN" sz="2800" b="1" i="1">
                              <a:latin typeface="Cambria Math" panose="02040503050406030204" pitchFamily="18" charset="0"/>
                            </a:rPr>
                            <m:t>)</m:t>
                          </m:r>
                        </m:e>
                      </m:d>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𝟎</m:t>
                      </m:r>
                    </m:oMath>
                  </m:oMathPara>
                </a14:m>
                <a:endParaRPr lang="zh-CN" altLang="en-US" sz="2800" b="1" dirty="0"/>
              </a:p>
            </p:txBody>
          </p:sp>
        </mc:Choice>
        <mc:Fallback xmlns="">
          <p:sp>
            <p:nvSpPr>
              <p:cNvPr id="10" name="文本框 9"/>
              <p:cNvSpPr txBox="1">
                <a:spLocks noRot="1" noChangeAspect="1" noMove="1" noResize="1" noEditPoints="1" noAdjustHandles="1" noChangeArrowheads="1" noChangeShapeType="1" noTextEdit="1"/>
              </p:cNvSpPr>
              <p:nvPr/>
            </p:nvSpPr>
            <p:spPr>
              <a:xfrm>
                <a:off x="2590800" y="4592350"/>
                <a:ext cx="3505200" cy="430887"/>
              </a:xfrm>
              <a:prstGeom prst="rect">
                <a:avLst/>
              </a:prstGeom>
              <a:blipFill>
                <a:blip r:embed="rId7"/>
                <a:stretch>
                  <a:fillRect/>
                </a:stretch>
              </a:blipFill>
            </p:spPr>
            <p:txBody>
              <a:bodyPr/>
              <a:lstStyle/>
              <a:p>
                <a:r>
                  <a:rPr lang="zh-CN" altLang="en-US">
                    <a:noFill/>
                  </a:rPr>
                  <a:t> </a:t>
                </a:r>
              </a:p>
            </p:txBody>
          </p:sp>
        </mc:Fallback>
      </mc:AlternateContent>
      <p:sp>
        <p:nvSpPr>
          <p:cNvPr id="11" name="文本框 10"/>
          <p:cNvSpPr txBox="1"/>
          <p:nvPr/>
        </p:nvSpPr>
        <p:spPr>
          <a:xfrm>
            <a:off x="4572000" y="6144252"/>
            <a:ext cx="1524000" cy="707886"/>
          </a:xfrm>
          <a:prstGeom prst="rect">
            <a:avLst/>
          </a:prstGeom>
          <a:noFill/>
        </p:spPr>
        <p:txBody>
          <a:bodyPr wrap="square" rtlCol="0">
            <a:spAutoFit/>
          </a:bodyPr>
          <a:lstStyle/>
          <a:p>
            <a:pPr algn="ctr"/>
            <a:r>
              <a:rPr lang="zh-CN" altLang="en-US" sz="2000" b="1" dirty="0" smtClean="0">
                <a:solidFill>
                  <a:srgbClr val="0000FF"/>
                </a:solidFill>
              </a:rPr>
              <a:t>低通滤波器截止频率</a:t>
            </a:r>
            <a:endParaRPr lang="zh-CN" altLang="en-US" sz="2000" b="1" dirty="0">
              <a:solidFill>
                <a:srgbClr val="0000FF"/>
              </a:solidFill>
            </a:endParaRPr>
          </a:p>
        </p:txBody>
      </p:sp>
      <p:cxnSp>
        <p:nvCxnSpPr>
          <p:cNvPr id="13" name="直接箭头连接符 12"/>
          <p:cNvCxnSpPr/>
          <p:nvPr/>
        </p:nvCxnSpPr>
        <p:spPr>
          <a:xfrm flipV="1">
            <a:off x="6019800" y="6052040"/>
            <a:ext cx="1981200" cy="47740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5" name="Oval 94"/>
          <p:cNvSpPr>
            <a:spLocks noChangeArrowheads="1"/>
          </p:cNvSpPr>
          <p:nvPr/>
        </p:nvSpPr>
        <p:spPr bwMode="auto">
          <a:xfrm>
            <a:off x="6069033" y="2366962"/>
            <a:ext cx="576263" cy="576263"/>
          </a:xfrm>
          <a:prstGeom prst="ellipse">
            <a:avLst/>
          </a:prstGeom>
          <a:gradFill rotWithShape="1">
            <a:gsLst>
              <a:gs pos="0">
                <a:srgbClr val="0099FF"/>
              </a:gs>
              <a:gs pos="100000">
                <a:srgbClr val="0099FF">
                  <a:gamma/>
                  <a:shade val="46275"/>
                  <a:invGamma/>
                </a:srgbClr>
              </a:gs>
            </a:gsLst>
            <a:path path="shape">
              <a:fillToRect l="50000" t="50000" r="50000" b="50000"/>
            </a:path>
          </a:gradFill>
          <a:ln w="38100">
            <a:solidFill>
              <a:srgbClr val="FF9900"/>
            </a:solidFill>
            <a:round/>
            <a:headEnd/>
            <a:tailEnd/>
          </a:ln>
          <a:effectLst/>
        </p:spPr>
        <p:txBody>
          <a:bodyPr wrap="none" anchor="ctr"/>
          <a:lstStyle/>
          <a:p>
            <a:endParaRPr lang="zh-CN" altLang="en-US" sz="2200">
              <a:solidFill>
                <a:schemeClr val="tx1"/>
              </a:solidFill>
            </a:endParaRPr>
          </a:p>
        </p:txBody>
      </p:sp>
      <p:sp>
        <p:nvSpPr>
          <p:cNvPr id="18" name="Text Box 97"/>
          <p:cNvSpPr txBox="1">
            <a:spLocks noChangeArrowheads="1"/>
          </p:cNvSpPr>
          <p:nvPr/>
        </p:nvSpPr>
        <p:spPr bwMode="auto">
          <a:xfrm>
            <a:off x="6397646" y="2001837"/>
            <a:ext cx="342900" cy="430213"/>
          </a:xfrm>
          <a:prstGeom prst="rect">
            <a:avLst/>
          </a:prstGeom>
          <a:noFill/>
          <a:ln w="28575">
            <a:noFill/>
            <a:miter lim="800000"/>
            <a:headEnd/>
            <a:tailEnd/>
          </a:ln>
          <a:effectLst/>
        </p:spPr>
        <p:txBody>
          <a:bodyPr wrap="none" anchor="ctr">
            <a:spAutoFit/>
          </a:bodyPr>
          <a:lstStyle/>
          <a:p>
            <a:pPr algn="ctr" eaLnBrk="0" hangingPunct="0">
              <a:spcBef>
                <a:spcPct val="50000"/>
              </a:spcBef>
            </a:pPr>
            <a:r>
              <a:rPr kumimoji="1" lang="en-US" altLang="zh-CN" sz="2200" b="0" dirty="0">
                <a:solidFill>
                  <a:schemeClr val="tx1"/>
                </a:solidFill>
                <a:latin typeface="Times New Roman" pitchFamily="18" charset="0"/>
                <a:ea typeface="宋体" charset="-122"/>
                <a:sym typeface="Symbol" pitchFamily="18" charset="2"/>
              </a:rPr>
              <a:t>+</a:t>
            </a:r>
          </a:p>
        </p:txBody>
      </p:sp>
      <p:sp>
        <p:nvSpPr>
          <p:cNvPr id="19" name="Text Box 98"/>
          <p:cNvSpPr txBox="1">
            <a:spLocks noChangeArrowheads="1"/>
          </p:cNvSpPr>
          <p:nvPr/>
        </p:nvSpPr>
        <p:spPr bwMode="auto">
          <a:xfrm>
            <a:off x="6356371" y="2744787"/>
            <a:ext cx="336550" cy="430213"/>
          </a:xfrm>
          <a:prstGeom prst="rect">
            <a:avLst/>
          </a:prstGeom>
          <a:noFill/>
          <a:ln w="28575">
            <a:noFill/>
            <a:miter lim="800000"/>
            <a:headEnd/>
            <a:tailEnd/>
          </a:ln>
          <a:effectLst/>
        </p:spPr>
        <p:txBody>
          <a:bodyPr anchor="ctr">
            <a:spAutoFit/>
          </a:bodyPr>
          <a:lstStyle/>
          <a:p>
            <a:pPr algn="ctr" eaLnBrk="0" hangingPunct="0">
              <a:spcBef>
                <a:spcPct val="50000"/>
              </a:spcBef>
            </a:pPr>
            <a:r>
              <a:rPr kumimoji="1" lang="en-US" altLang="zh-CN" sz="2200" b="0">
                <a:solidFill>
                  <a:schemeClr val="tx1"/>
                </a:solidFill>
                <a:latin typeface="Times New Roman" pitchFamily="18" charset="0"/>
                <a:ea typeface="宋体" charset="-122"/>
                <a:sym typeface="Symbol" pitchFamily="18" charset="2"/>
              </a:rPr>
              <a:t>_</a:t>
            </a:r>
          </a:p>
        </p:txBody>
      </p:sp>
      <p:sp>
        <p:nvSpPr>
          <p:cNvPr id="20" name="Line 99"/>
          <p:cNvSpPr>
            <a:spLocks noChangeShapeType="1"/>
          </p:cNvSpPr>
          <p:nvPr/>
        </p:nvSpPr>
        <p:spPr bwMode="auto">
          <a:xfrm flipV="1">
            <a:off x="7675583" y="2447924"/>
            <a:ext cx="381000" cy="0"/>
          </a:xfrm>
          <a:prstGeom prst="line">
            <a:avLst/>
          </a:prstGeom>
          <a:noFill/>
          <a:ln w="57150">
            <a:solidFill>
              <a:schemeClr val="tx1"/>
            </a:solidFill>
            <a:round/>
            <a:headEnd/>
            <a:tailEnd/>
          </a:ln>
        </p:spPr>
        <p:txBody>
          <a:bodyPr/>
          <a:lstStyle/>
          <a:p>
            <a:endParaRPr lang="zh-CN" altLang="en-US" sz="2200" dirty="0">
              <a:solidFill>
                <a:schemeClr val="tx1"/>
              </a:solidFill>
            </a:endParaRPr>
          </a:p>
        </p:txBody>
      </p:sp>
      <p:sp>
        <p:nvSpPr>
          <p:cNvPr id="21" name="Line 100"/>
          <p:cNvSpPr>
            <a:spLocks noChangeShapeType="1"/>
          </p:cNvSpPr>
          <p:nvPr/>
        </p:nvSpPr>
        <p:spPr bwMode="auto">
          <a:xfrm>
            <a:off x="7675583" y="2598737"/>
            <a:ext cx="381000" cy="0"/>
          </a:xfrm>
          <a:prstGeom prst="line">
            <a:avLst/>
          </a:prstGeom>
          <a:noFill/>
          <a:ln w="57150">
            <a:solidFill>
              <a:schemeClr val="tx1"/>
            </a:solidFill>
            <a:round/>
            <a:headEnd/>
            <a:tailEnd/>
          </a:ln>
        </p:spPr>
        <p:txBody>
          <a:bodyPr/>
          <a:lstStyle/>
          <a:p>
            <a:endParaRPr lang="zh-CN" altLang="en-US" sz="2200">
              <a:solidFill>
                <a:schemeClr val="tx1"/>
              </a:solidFill>
            </a:endParaRPr>
          </a:p>
        </p:txBody>
      </p:sp>
      <p:sp>
        <p:nvSpPr>
          <p:cNvPr id="22" name="Line 101"/>
          <p:cNvSpPr>
            <a:spLocks noChangeShapeType="1"/>
          </p:cNvSpPr>
          <p:nvPr/>
        </p:nvSpPr>
        <p:spPr bwMode="auto">
          <a:xfrm>
            <a:off x="6356371" y="1735137"/>
            <a:ext cx="0" cy="1657350"/>
          </a:xfrm>
          <a:prstGeom prst="line">
            <a:avLst/>
          </a:prstGeom>
          <a:noFill/>
          <a:ln w="28575">
            <a:solidFill>
              <a:schemeClr val="tx1"/>
            </a:solidFill>
            <a:round/>
            <a:headEnd/>
            <a:tailEnd/>
          </a:ln>
          <a:effectLst/>
        </p:spPr>
        <p:txBody>
          <a:bodyPr wrap="none" anchor="ctr"/>
          <a:lstStyle/>
          <a:p>
            <a:endParaRPr lang="zh-CN" altLang="en-US" sz="2200">
              <a:solidFill>
                <a:schemeClr val="tx1"/>
              </a:solidFill>
            </a:endParaRPr>
          </a:p>
        </p:txBody>
      </p:sp>
      <p:sp>
        <p:nvSpPr>
          <p:cNvPr id="23" name="Text Box 102"/>
          <p:cNvSpPr txBox="1">
            <a:spLocks noChangeArrowheads="1"/>
          </p:cNvSpPr>
          <p:nvPr/>
        </p:nvSpPr>
        <p:spPr bwMode="auto">
          <a:xfrm>
            <a:off x="6981846" y="1782762"/>
            <a:ext cx="357188" cy="430213"/>
          </a:xfrm>
          <a:prstGeom prst="rect">
            <a:avLst/>
          </a:prstGeom>
          <a:noFill/>
          <a:ln w="28575">
            <a:noFill/>
            <a:miter lim="800000"/>
            <a:headEnd/>
            <a:tailEnd/>
          </a:ln>
          <a:effectLst/>
        </p:spPr>
        <p:txBody>
          <a:bodyPr wrap="none" anchor="ctr">
            <a:spAutoFit/>
          </a:bodyPr>
          <a:lstStyle/>
          <a:p>
            <a:pPr algn="ctr"/>
            <a:r>
              <a:rPr kumimoji="1" lang="en-US" altLang="zh-CN" sz="2200" b="0" i="1" dirty="0">
                <a:solidFill>
                  <a:schemeClr val="tx1"/>
                </a:solidFill>
                <a:latin typeface="Times New Roman" pitchFamily="18" charset="0"/>
                <a:ea typeface="宋体" charset="-122"/>
              </a:rPr>
              <a:t>R</a:t>
            </a:r>
          </a:p>
        </p:txBody>
      </p:sp>
      <p:sp>
        <p:nvSpPr>
          <p:cNvPr id="24" name="Line 103"/>
          <p:cNvSpPr>
            <a:spLocks noChangeShapeType="1"/>
          </p:cNvSpPr>
          <p:nvPr/>
        </p:nvSpPr>
        <p:spPr bwMode="auto">
          <a:xfrm>
            <a:off x="6429396" y="1663699"/>
            <a:ext cx="381000" cy="0"/>
          </a:xfrm>
          <a:prstGeom prst="line">
            <a:avLst/>
          </a:prstGeom>
          <a:noFill/>
          <a:ln w="38100">
            <a:solidFill>
              <a:srgbClr val="FF3300"/>
            </a:solidFill>
            <a:round/>
            <a:headEnd/>
            <a:tailEnd type="triangle" w="med" len="med"/>
          </a:ln>
          <a:effectLst/>
        </p:spPr>
        <p:txBody>
          <a:bodyPr wrap="none" anchor="ctr"/>
          <a:lstStyle/>
          <a:p>
            <a:endParaRPr lang="zh-CN" altLang="en-US" sz="2200">
              <a:solidFill>
                <a:schemeClr val="tx1"/>
              </a:solidFill>
            </a:endParaRPr>
          </a:p>
        </p:txBody>
      </p:sp>
      <p:sp>
        <p:nvSpPr>
          <p:cNvPr id="25" name="Line 104"/>
          <p:cNvSpPr>
            <a:spLocks noChangeShapeType="1"/>
          </p:cNvSpPr>
          <p:nvPr/>
        </p:nvSpPr>
        <p:spPr bwMode="auto">
          <a:xfrm>
            <a:off x="7869258" y="1735137"/>
            <a:ext cx="0" cy="720725"/>
          </a:xfrm>
          <a:prstGeom prst="line">
            <a:avLst/>
          </a:prstGeom>
          <a:noFill/>
          <a:ln w="28575">
            <a:solidFill>
              <a:schemeClr val="tx1"/>
            </a:solidFill>
            <a:round/>
            <a:headEnd/>
            <a:tailEnd/>
          </a:ln>
          <a:effectLst/>
        </p:spPr>
        <p:txBody>
          <a:bodyPr/>
          <a:lstStyle/>
          <a:p>
            <a:endParaRPr lang="zh-CN" altLang="en-US" sz="2200">
              <a:solidFill>
                <a:schemeClr val="tx1"/>
              </a:solidFill>
            </a:endParaRPr>
          </a:p>
        </p:txBody>
      </p:sp>
      <p:sp>
        <p:nvSpPr>
          <p:cNvPr id="26" name="Line 105"/>
          <p:cNvSpPr>
            <a:spLocks noChangeShapeType="1"/>
          </p:cNvSpPr>
          <p:nvPr/>
        </p:nvSpPr>
        <p:spPr bwMode="auto">
          <a:xfrm flipH="1">
            <a:off x="7869258" y="2600324"/>
            <a:ext cx="0" cy="792163"/>
          </a:xfrm>
          <a:prstGeom prst="line">
            <a:avLst/>
          </a:prstGeom>
          <a:noFill/>
          <a:ln w="28575">
            <a:solidFill>
              <a:schemeClr val="tx1"/>
            </a:solidFill>
            <a:round/>
            <a:headEnd/>
            <a:tailEnd/>
          </a:ln>
          <a:effectLst/>
        </p:spPr>
        <p:txBody>
          <a:bodyPr/>
          <a:lstStyle/>
          <a:p>
            <a:endParaRPr lang="zh-CN" altLang="en-US" sz="2200">
              <a:solidFill>
                <a:schemeClr val="tx1"/>
              </a:solidFill>
            </a:endParaRPr>
          </a:p>
        </p:txBody>
      </p:sp>
      <p:sp>
        <p:nvSpPr>
          <p:cNvPr id="28" name="Line 107"/>
          <p:cNvSpPr>
            <a:spLocks noChangeShapeType="1"/>
          </p:cNvSpPr>
          <p:nvPr/>
        </p:nvSpPr>
        <p:spPr bwMode="auto">
          <a:xfrm>
            <a:off x="6357958" y="1735137"/>
            <a:ext cx="1511300" cy="0"/>
          </a:xfrm>
          <a:prstGeom prst="line">
            <a:avLst/>
          </a:prstGeom>
          <a:noFill/>
          <a:ln w="28575">
            <a:solidFill>
              <a:schemeClr val="tx1"/>
            </a:solidFill>
            <a:round/>
            <a:headEnd/>
            <a:tailEnd/>
          </a:ln>
          <a:effectLst/>
        </p:spPr>
        <p:txBody>
          <a:bodyPr/>
          <a:lstStyle/>
          <a:p>
            <a:endParaRPr lang="zh-CN" altLang="en-US" sz="2200">
              <a:solidFill>
                <a:schemeClr val="tx1"/>
              </a:solidFill>
            </a:endParaRPr>
          </a:p>
        </p:txBody>
      </p:sp>
      <p:sp>
        <p:nvSpPr>
          <p:cNvPr id="29" name="Text Box 108"/>
          <p:cNvSpPr txBox="1">
            <a:spLocks noChangeArrowheads="1"/>
          </p:cNvSpPr>
          <p:nvPr/>
        </p:nvSpPr>
        <p:spPr bwMode="auto">
          <a:xfrm>
            <a:off x="7858146" y="1879599"/>
            <a:ext cx="342900" cy="430213"/>
          </a:xfrm>
          <a:prstGeom prst="rect">
            <a:avLst/>
          </a:prstGeom>
          <a:noFill/>
          <a:ln w="28575">
            <a:noFill/>
            <a:miter lim="800000"/>
            <a:headEnd/>
            <a:tailEnd/>
          </a:ln>
          <a:effectLst/>
        </p:spPr>
        <p:txBody>
          <a:bodyPr wrap="none" anchor="ctr">
            <a:spAutoFit/>
          </a:bodyPr>
          <a:lstStyle/>
          <a:p>
            <a:pPr algn="ctr"/>
            <a:r>
              <a:rPr kumimoji="1" lang="en-US" altLang="zh-CN" sz="2200" b="0" dirty="0">
                <a:solidFill>
                  <a:schemeClr val="tx1"/>
                </a:solidFill>
                <a:latin typeface="Times New Roman" pitchFamily="18" charset="0"/>
                <a:ea typeface="宋体" charset="-122"/>
              </a:rPr>
              <a:t>+</a:t>
            </a:r>
          </a:p>
        </p:txBody>
      </p:sp>
      <p:sp>
        <p:nvSpPr>
          <p:cNvPr id="30" name="Text Box 109"/>
          <p:cNvSpPr txBox="1">
            <a:spLocks noChangeArrowheads="1"/>
          </p:cNvSpPr>
          <p:nvPr/>
        </p:nvSpPr>
        <p:spPr bwMode="auto">
          <a:xfrm>
            <a:off x="7856558" y="2724149"/>
            <a:ext cx="325438" cy="430213"/>
          </a:xfrm>
          <a:prstGeom prst="rect">
            <a:avLst/>
          </a:prstGeom>
          <a:noFill/>
          <a:ln w="28575">
            <a:noFill/>
            <a:miter lim="800000"/>
            <a:headEnd/>
            <a:tailEnd/>
          </a:ln>
          <a:effectLst/>
        </p:spPr>
        <p:txBody>
          <a:bodyPr wrap="none" anchor="ctr">
            <a:spAutoFit/>
          </a:bodyPr>
          <a:lstStyle/>
          <a:p>
            <a:pPr algn="ctr"/>
            <a:r>
              <a:rPr kumimoji="1" lang="en-US" altLang="zh-CN" sz="2200" b="0" dirty="0">
                <a:solidFill>
                  <a:schemeClr val="tx1"/>
                </a:solidFill>
                <a:latin typeface="宋体" charset="-122"/>
                <a:ea typeface="宋体" charset="-122"/>
              </a:rPr>
              <a:t>-</a:t>
            </a:r>
            <a:endParaRPr kumimoji="1" lang="en-US" altLang="zh-CN" sz="2200" b="0" baseline="-25000" dirty="0">
              <a:solidFill>
                <a:schemeClr val="tx1"/>
              </a:solidFill>
              <a:latin typeface="Times New Roman" pitchFamily="18" charset="0"/>
              <a:ea typeface="宋体" charset="-122"/>
            </a:endParaRPr>
          </a:p>
        </p:txBody>
      </p:sp>
      <p:sp>
        <p:nvSpPr>
          <p:cNvPr id="32" name="Line 111"/>
          <p:cNvSpPr>
            <a:spLocks noChangeShapeType="1"/>
          </p:cNvSpPr>
          <p:nvPr/>
        </p:nvSpPr>
        <p:spPr bwMode="auto">
          <a:xfrm>
            <a:off x="6356371" y="3392487"/>
            <a:ext cx="1512888" cy="0"/>
          </a:xfrm>
          <a:prstGeom prst="line">
            <a:avLst/>
          </a:prstGeom>
          <a:noFill/>
          <a:ln w="28575">
            <a:solidFill>
              <a:schemeClr val="tx1"/>
            </a:solidFill>
            <a:round/>
            <a:headEnd/>
            <a:tailEnd/>
          </a:ln>
          <a:effectLst/>
        </p:spPr>
        <p:txBody>
          <a:bodyPr/>
          <a:lstStyle/>
          <a:p>
            <a:endParaRPr lang="zh-CN" altLang="en-US" sz="2200">
              <a:solidFill>
                <a:schemeClr val="tx1"/>
              </a:solidFill>
            </a:endParaRPr>
          </a:p>
        </p:txBody>
      </p:sp>
      <p:sp>
        <p:nvSpPr>
          <p:cNvPr id="33" name="Rectangle 112"/>
          <p:cNvSpPr>
            <a:spLocks noChangeArrowheads="1"/>
          </p:cNvSpPr>
          <p:nvPr/>
        </p:nvSpPr>
        <p:spPr bwMode="auto">
          <a:xfrm>
            <a:off x="6932633" y="1631949"/>
            <a:ext cx="503238" cy="215900"/>
          </a:xfrm>
          <a:prstGeom prst="rect">
            <a:avLst/>
          </a:prstGeom>
          <a:gradFill rotWithShape="1">
            <a:gsLst>
              <a:gs pos="0">
                <a:srgbClr val="FF9900">
                  <a:gamma/>
                  <a:shade val="46275"/>
                  <a:invGamma/>
                </a:srgbClr>
              </a:gs>
              <a:gs pos="50000">
                <a:srgbClr val="FF9900"/>
              </a:gs>
              <a:gs pos="100000">
                <a:srgbClr val="FF9900">
                  <a:gamma/>
                  <a:shade val="46275"/>
                  <a:invGamma/>
                </a:srgbClr>
              </a:gs>
            </a:gsLst>
            <a:lin ang="5400000" scaled="1"/>
          </a:gradFill>
          <a:ln w="28575">
            <a:noFill/>
            <a:miter lim="800000"/>
            <a:headEnd/>
            <a:tailEnd/>
          </a:ln>
          <a:effectLst/>
        </p:spPr>
        <p:txBody>
          <a:bodyPr wrap="none" anchor="ctr"/>
          <a:lstStyle/>
          <a:p>
            <a:endParaRPr lang="zh-CN" altLang="en-US" sz="2200">
              <a:solidFill>
                <a:schemeClr val="tx1"/>
              </a:solidFill>
            </a:endParaRPr>
          </a:p>
        </p:txBody>
      </p:sp>
      <p:sp>
        <p:nvSpPr>
          <p:cNvPr id="34" name="文本框 33"/>
          <p:cNvSpPr txBox="1"/>
          <p:nvPr/>
        </p:nvSpPr>
        <p:spPr>
          <a:xfrm>
            <a:off x="8127553" y="2365049"/>
            <a:ext cx="457200"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V</a:t>
            </a:r>
            <a:r>
              <a:rPr lang="en-US" altLang="zh-CN" sz="2000" b="1" baseline="-25000" dirty="0">
                <a:latin typeface="Times New Roman" panose="02020603050405020304" pitchFamily="18" charset="0"/>
                <a:cs typeface="Times New Roman" panose="02020603050405020304" pitchFamily="18" charset="0"/>
              </a:rPr>
              <a:t>o</a:t>
            </a:r>
            <a:endParaRPr lang="zh-CN" altLang="en-US" sz="2000" b="1" baseline="-25000" dirty="0">
              <a:latin typeface="Times New Roman" panose="02020603050405020304" pitchFamily="18" charset="0"/>
              <a:cs typeface="Times New Roman" panose="02020603050405020304" pitchFamily="18" charset="0"/>
            </a:endParaRPr>
          </a:p>
        </p:txBody>
      </p:sp>
      <p:sp>
        <p:nvSpPr>
          <p:cNvPr id="35" name="文本框 34"/>
          <p:cNvSpPr txBox="1"/>
          <p:nvPr/>
        </p:nvSpPr>
        <p:spPr>
          <a:xfrm>
            <a:off x="5590810" y="2463240"/>
            <a:ext cx="457200" cy="400110"/>
          </a:xfrm>
          <a:prstGeom prst="rect">
            <a:avLst/>
          </a:prstGeom>
          <a:noFill/>
        </p:spPr>
        <p:txBody>
          <a:bodyPr wrap="square" rtlCol="0">
            <a:spAutoFit/>
          </a:bodyPr>
          <a:lstStyle/>
          <a:p>
            <a:r>
              <a:rPr lang="en-US" altLang="zh-CN" sz="2000" b="1" dirty="0" smtClean="0">
                <a:latin typeface="Times New Roman" panose="02020603050405020304" pitchFamily="18" charset="0"/>
                <a:cs typeface="Times New Roman" panose="02020603050405020304" pitchFamily="18" charset="0"/>
              </a:rPr>
              <a:t>V</a:t>
            </a:r>
            <a:r>
              <a:rPr lang="en-US" altLang="zh-CN" sz="2000" b="1" baseline="-25000" dirty="0" smtClean="0">
                <a:latin typeface="Times New Roman" panose="02020603050405020304" pitchFamily="18" charset="0"/>
                <a:cs typeface="Times New Roman" panose="02020603050405020304" pitchFamily="18" charset="0"/>
              </a:rPr>
              <a:t>i</a:t>
            </a:r>
            <a:endParaRPr lang="zh-CN" altLang="en-US" sz="2000" b="1" baseline="-25000" dirty="0">
              <a:latin typeface="Times New Roman" panose="02020603050405020304" pitchFamily="18" charset="0"/>
              <a:cs typeface="Times New Roman" panose="02020603050405020304" pitchFamily="18" charset="0"/>
            </a:endParaRPr>
          </a:p>
        </p:txBody>
      </p:sp>
      <p:sp>
        <p:nvSpPr>
          <p:cNvPr id="36" name="文本框 35"/>
          <p:cNvSpPr txBox="1"/>
          <p:nvPr/>
        </p:nvSpPr>
        <p:spPr>
          <a:xfrm>
            <a:off x="7239793" y="2292341"/>
            <a:ext cx="457200" cy="400110"/>
          </a:xfrm>
          <a:prstGeom prst="rect">
            <a:avLst/>
          </a:prstGeom>
          <a:noFill/>
        </p:spPr>
        <p:txBody>
          <a:bodyPr wrap="square" rtlCol="0">
            <a:spAutoFit/>
          </a:bodyPr>
          <a:lstStyle/>
          <a:p>
            <a:r>
              <a:rPr lang="en-US" altLang="zh-CN" sz="2000" b="1" dirty="0" smtClean="0">
                <a:latin typeface="Times New Roman" panose="02020603050405020304" pitchFamily="18" charset="0"/>
                <a:cs typeface="Times New Roman" panose="02020603050405020304" pitchFamily="18" charset="0"/>
              </a:rPr>
              <a:t>C</a:t>
            </a:r>
            <a:endParaRPr lang="zh-CN" altLang="en-US" sz="2000" b="1" dirty="0">
              <a:latin typeface="Times New Roman" panose="02020603050405020304" pitchFamily="18" charset="0"/>
              <a:cs typeface="Times New Roman" panose="02020603050405020304" pitchFamily="18" charset="0"/>
            </a:endParaRPr>
          </a:p>
        </p:txBody>
      </p:sp>
      <p:sp>
        <p:nvSpPr>
          <p:cNvPr id="38" name="文本框 37"/>
          <p:cNvSpPr txBox="1"/>
          <p:nvPr/>
        </p:nvSpPr>
        <p:spPr>
          <a:xfrm>
            <a:off x="6397646" y="1195705"/>
            <a:ext cx="457200" cy="400110"/>
          </a:xfrm>
          <a:prstGeom prst="rect">
            <a:avLst/>
          </a:prstGeom>
          <a:noFill/>
        </p:spPr>
        <p:txBody>
          <a:bodyPr wrap="square" rtlCol="0">
            <a:spAutoFit/>
          </a:bodyPr>
          <a:lstStyle/>
          <a:p>
            <a:r>
              <a:rPr lang="en-US" altLang="zh-CN" sz="2000" b="1" dirty="0" err="1" smtClean="0">
                <a:latin typeface="Times New Roman" panose="02020603050405020304" pitchFamily="18" charset="0"/>
                <a:cs typeface="Times New Roman" panose="02020603050405020304" pitchFamily="18" charset="0"/>
              </a:rPr>
              <a:t>i</a:t>
            </a:r>
            <a:endParaRPr lang="zh-CN"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31558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685800" y="990600"/>
            <a:ext cx="2667000" cy="685800"/>
          </a:xfrm>
        </p:spPr>
        <p:txBody>
          <a:bodyPr/>
          <a:lstStyle/>
          <a:p>
            <a:pPr marL="0" indent="0">
              <a:buNone/>
            </a:pPr>
            <a:r>
              <a:rPr lang="en-US" altLang="zh-CN" sz="2800" b="1" dirty="0" smtClean="0">
                <a:solidFill>
                  <a:srgbClr val="0000FF"/>
                </a:solidFill>
                <a:latin typeface="Times New Roman" panose="02020603050405020304" pitchFamily="18" charset="0"/>
                <a:cs typeface="Times New Roman" panose="02020603050405020304" pitchFamily="18" charset="0"/>
              </a:rPr>
              <a:t>RC</a:t>
            </a:r>
            <a:r>
              <a:rPr lang="zh-CN" altLang="en-US" sz="2800" b="1" dirty="0" smtClean="0">
                <a:solidFill>
                  <a:srgbClr val="0000FF"/>
                </a:solidFill>
                <a:latin typeface="Times New Roman" panose="02020603050405020304" pitchFamily="18" charset="0"/>
                <a:cs typeface="Times New Roman" panose="02020603050405020304" pitchFamily="18" charset="0"/>
              </a:rPr>
              <a:t>高通滤波器</a:t>
            </a:r>
            <a:endParaRPr lang="zh-CN" altLang="en-US" sz="2800" b="1" dirty="0">
              <a:solidFill>
                <a:srgbClr val="0000FF"/>
              </a:solidFill>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l="36666" t="18889" r="25556" b="12963"/>
          <a:stretch/>
        </p:blipFill>
        <p:spPr>
          <a:xfrm rot="5400000">
            <a:off x="6302188" y="3025588"/>
            <a:ext cx="2286000" cy="3092824"/>
          </a:xfrm>
          <a:prstGeom prst="rect">
            <a:avLst/>
          </a:prstGeom>
        </p:spPr>
      </p:pic>
      <p:sp>
        <p:nvSpPr>
          <p:cNvPr id="8" name="文本框 7"/>
          <p:cNvSpPr txBox="1"/>
          <p:nvPr/>
        </p:nvSpPr>
        <p:spPr>
          <a:xfrm>
            <a:off x="152400" y="3394219"/>
            <a:ext cx="4572000" cy="2000548"/>
          </a:xfrm>
          <a:prstGeom prst="rect">
            <a:avLst/>
          </a:prstGeom>
          <a:noFill/>
        </p:spPr>
        <p:txBody>
          <a:bodyPr wrap="square" rtlCol="0">
            <a:spAutoFit/>
          </a:bodyPr>
          <a:lstStyle/>
          <a:p>
            <a:pPr marL="285750" indent="-285750">
              <a:lnSpc>
                <a:spcPts val="4000"/>
              </a:lnSpc>
              <a:buFont typeface="Wingdings" panose="05000000000000000000" pitchFamily="2" charset="2"/>
              <a:buChar char="Ø"/>
            </a:pPr>
            <a:r>
              <a:rPr lang="zh-CN" altLang="en-US" sz="2400" b="1" dirty="0" smtClean="0">
                <a:latin typeface="Times New Roman" panose="02020603050405020304" pitchFamily="18" charset="0"/>
                <a:ea typeface="+mn-ea"/>
                <a:cs typeface="Times New Roman" panose="02020603050405020304" pitchFamily="18" charset="0"/>
              </a:rPr>
              <a:t>当</a:t>
            </a:r>
            <a:r>
              <a:rPr lang="en-US" altLang="zh-CN" sz="2400" b="1" i="1" dirty="0" smtClean="0">
                <a:latin typeface="Times New Roman" panose="02020603050405020304" pitchFamily="18" charset="0"/>
                <a:ea typeface="+mn-ea"/>
                <a:cs typeface="Times New Roman" panose="02020603050405020304" pitchFamily="18" charset="0"/>
              </a:rPr>
              <a:t>f</a:t>
            </a:r>
            <a:r>
              <a:rPr lang="en-US" altLang="zh-CN" sz="2400" b="1" dirty="0" smtClean="0">
                <a:latin typeface="Times New Roman" panose="02020603050405020304" pitchFamily="18" charset="0"/>
                <a:ea typeface="+mn-ea"/>
                <a:cs typeface="Times New Roman" panose="02020603050405020304" pitchFamily="18" charset="0"/>
              </a:rPr>
              <a:t>=0</a:t>
            </a:r>
            <a:r>
              <a:rPr lang="zh-CN" altLang="en-US" sz="2400" b="1" dirty="0" smtClean="0">
                <a:latin typeface="Times New Roman" panose="02020603050405020304" pitchFamily="18" charset="0"/>
                <a:ea typeface="+mn-ea"/>
                <a:cs typeface="Times New Roman" panose="02020603050405020304" pitchFamily="18" charset="0"/>
              </a:rPr>
              <a:t>时，</a:t>
            </a:r>
            <a:endParaRPr lang="en-US" altLang="zh-CN" sz="2400" b="1" dirty="0" smtClean="0">
              <a:latin typeface="Times New Roman" panose="02020603050405020304" pitchFamily="18" charset="0"/>
              <a:ea typeface="+mn-ea"/>
              <a:cs typeface="Times New Roman" panose="02020603050405020304" pitchFamily="18" charset="0"/>
            </a:endParaRPr>
          </a:p>
          <a:p>
            <a:pPr marL="285750" indent="-285750">
              <a:lnSpc>
                <a:spcPts val="4000"/>
              </a:lnSpc>
              <a:buFont typeface="Wingdings" panose="05000000000000000000" pitchFamily="2" charset="2"/>
              <a:buChar char="Ø"/>
            </a:pPr>
            <a:r>
              <a:rPr lang="zh-CN" altLang="en-US" sz="2400" b="1" dirty="0" smtClean="0">
                <a:latin typeface="Times New Roman" panose="02020603050405020304" pitchFamily="18" charset="0"/>
                <a:ea typeface="+mn-ea"/>
                <a:cs typeface="Times New Roman" panose="02020603050405020304" pitchFamily="18" charset="0"/>
              </a:rPr>
              <a:t>当</a:t>
            </a:r>
            <a:r>
              <a:rPr lang="en-US" altLang="zh-CN" sz="2400" b="1" i="1" dirty="0" smtClean="0">
                <a:latin typeface="Times New Roman" panose="02020603050405020304" pitchFamily="18" charset="0"/>
                <a:ea typeface="+mn-ea"/>
                <a:cs typeface="Times New Roman" panose="02020603050405020304" pitchFamily="18" charset="0"/>
              </a:rPr>
              <a:t>f</a:t>
            </a:r>
            <a:r>
              <a:rPr lang="en-US" altLang="zh-CN" sz="2400" b="1" dirty="0" smtClean="0">
                <a:latin typeface="Times New Roman" panose="02020603050405020304" pitchFamily="18" charset="0"/>
                <a:ea typeface="+mn-ea"/>
                <a:cs typeface="Times New Roman" panose="02020603050405020304" pitchFamily="18" charset="0"/>
              </a:rPr>
              <a:t>=1/(2</a:t>
            </a:r>
            <a:r>
              <a:rPr lang="el-GR" altLang="zh-CN" sz="2400" b="1" dirty="0">
                <a:latin typeface="Times New Roman" panose="02020603050405020304" pitchFamily="18" charset="0"/>
                <a:ea typeface="+mn-ea"/>
                <a:cs typeface="Times New Roman" panose="02020603050405020304" pitchFamily="18" charset="0"/>
              </a:rPr>
              <a:t> </a:t>
            </a:r>
            <a:r>
              <a:rPr lang="el-GR" altLang="zh-CN" sz="2400" b="1" dirty="0" smtClean="0">
                <a:latin typeface="Times New Roman" panose="02020603050405020304" pitchFamily="18" charset="0"/>
                <a:ea typeface="+mn-ea"/>
                <a:cs typeface="Times New Roman" panose="02020603050405020304" pitchFamily="18" charset="0"/>
              </a:rPr>
              <a:t>π</a:t>
            </a:r>
            <a:r>
              <a:rPr lang="en-US" altLang="zh-CN" sz="2400" b="1" dirty="0" smtClean="0">
                <a:latin typeface="Times New Roman" panose="02020603050405020304" pitchFamily="18" charset="0"/>
                <a:ea typeface="+mn-ea"/>
                <a:cs typeface="Times New Roman" panose="02020603050405020304" pitchFamily="18" charset="0"/>
              </a:rPr>
              <a:t>RC)</a:t>
            </a:r>
            <a:r>
              <a:rPr lang="zh-CN" altLang="en-US" sz="2400" b="1" dirty="0" smtClean="0">
                <a:latin typeface="Times New Roman" panose="02020603050405020304" pitchFamily="18" charset="0"/>
                <a:ea typeface="+mn-ea"/>
                <a:cs typeface="Times New Roman" panose="02020603050405020304" pitchFamily="18" charset="0"/>
              </a:rPr>
              <a:t>时，</a:t>
            </a:r>
            <a:endParaRPr lang="en-US" altLang="zh-CN" sz="2400" b="1" dirty="0" smtClean="0">
              <a:latin typeface="Times New Roman" panose="02020603050405020304" pitchFamily="18" charset="0"/>
              <a:ea typeface="+mn-ea"/>
              <a:cs typeface="Times New Roman" panose="02020603050405020304" pitchFamily="18" charset="0"/>
            </a:endParaRPr>
          </a:p>
          <a:p>
            <a:pPr marL="285750" indent="-285750">
              <a:lnSpc>
                <a:spcPts val="4000"/>
              </a:lnSpc>
              <a:buFont typeface="Wingdings" panose="05000000000000000000" pitchFamily="2" charset="2"/>
              <a:buChar char="Ø"/>
            </a:pPr>
            <a:r>
              <a:rPr lang="zh-CN" altLang="en-US" sz="2400" b="1" dirty="0" smtClean="0">
                <a:latin typeface="Times New Roman" panose="02020603050405020304" pitchFamily="18" charset="0"/>
                <a:ea typeface="+mn-ea"/>
                <a:cs typeface="Times New Roman" panose="02020603050405020304" pitchFamily="18" charset="0"/>
              </a:rPr>
              <a:t>当</a:t>
            </a:r>
            <a:r>
              <a:rPr lang="en-US" altLang="zh-CN" sz="2400" b="1" i="1" dirty="0">
                <a:latin typeface="Times New Roman" panose="02020603050405020304" pitchFamily="18" charset="0"/>
                <a:ea typeface="+mn-ea"/>
                <a:cs typeface="Times New Roman" panose="02020603050405020304" pitchFamily="18" charset="0"/>
              </a:rPr>
              <a:t>f</a:t>
            </a:r>
            <a:r>
              <a:rPr lang="en-US" altLang="zh-CN" sz="2400" b="1" dirty="0">
                <a:latin typeface="Times New Roman" panose="02020603050405020304" pitchFamily="18" charset="0"/>
                <a:ea typeface="+mn-ea"/>
                <a:cs typeface="Times New Roman" panose="02020603050405020304" pitchFamily="18" charset="0"/>
              </a:rPr>
              <a:t> → </a:t>
            </a:r>
            <a:r>
              <a:rPr lang="en-US" altLang="zh-CN" sz="2400" b="1" dirty="0" smtClean="0">
                <a:latin typeface="Times New Roman" panose="02020603050405020304" pitchFamily="18" charset="0"/>
                <a:ea typeface="+mn-ea"/>
                <a:cs typeface="Times New Roman" panose="02020603050405020304" pitchFamily="18" charset="0"/>
              </a:rPr>
              <a:t>∞</a:t>
            </a:r>
            <a:r>
              <a:rPr lang="zh-CN" altLang="en-US" sz="2400" b="1" dirty="0" smtClean="0">
                <a:latin typeface="Times New Roman" panose="02020603050405020304" pitchFamily="18" charset="0"/>
                <a:ea typeface="+mn-ea"/>
                <a:cs typeface="Times New Roman" panose="02020603050405020304" pitchFamily="18" charset="0"/>
              </a:rPr>
              <a:t>时，</a:t>
            </a:r>
            <a:endParaRPr lang="zh-CN" altLang="en-US" sz="2400" b="1" dirty="0">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文本框 8"/>
              <p:cNvSpPr txBox="1"/>
              <p:nvPr/>
            </p:nvSpPr>
            <p:spPr>
              <a:xfrm>
                <a:off x="1852246" y="3479147"/>
                <a:ext cx="3505200"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d>
                        <m:dPr>
                          <m:begChr m:val="|"/>
                          <m:endChr m:val="|"/>
                          <m:ctrlPr>
                            <a:rPr lang="en-US" altLang="zh-CN" sz="2800" b="1" i="1" smtClean="0">
                              <a:latin typeface="Cambria Math" panose="02040503050406030204" pitchFamily="18" charset="0"/>
                            </a:rPr>
                          </m:ctrlPr>
                        </m:dPr>
                        <m:e>
                          <m:r>
                            <a:rPr lang="en-US" altLang="zh-CN" sz="2800" b="1" i="1">
                              <a:latin typeface="Cambria Math" panose="02040503050406030204" pitchFamily="18" charset="0"/>
                            </a:rPr>
                            <m:t>𝑮</m:t>
                          </m:r>
                          <m:r>
                            <a:rPr lang="en-US" altLang="zh-CN" sz="2800" b="1" i="1">
                              <a:latin typeface="Cambria Math" panose="02040503050406030204" pitchFamily="18" charset="0"/>
                            </a:rPr>
                            <m:t>(</m:t>
                          </m:r>
                          <m:r>
                            <a:rPr lang="en-US" altLang="zh-CN" sz="2800" b="1" i="1">
                              <a:latin typeface="Cambria Math" panose="02040503050406030204" pitchFamily="18" charset="0"/>
                            </a:rPr>
                            <m:t>𝒋</m:t>
                          </m:r>
                          <m:r>
                            <a:rPr lang="en-US" altLang="zh-CN" sz="2800" b="1" i="1">
                              <a:latin typeface="Cambria Math" panose="02040503050406030204" pitchFamily="18" charset="0"/>
                            </a:rPr>
                            <m:t>𝟐</m:t>
                          </m:r>
                          <m:r>
                            <a:rPr lang="el-GR" altLang="zh-CN" sz="2800" b="1" i="1">
                              <a:latin typeface="Cambria Math" panose="02040503050406030204" pitchFamily="18" charset="0"/>
                            </a:rPr>
                            <m:t>𝝅</m:t>
                          </m:r>
                          <m:r>
                            <a:rPr lang="en-US" altLang="zh-CN" sz="2800" b="1" i="1">
                              <a:latin typeface="Cambria Math" panose="02040503050406030204" pitchFamily="18" charset="0"/>
                            </a:rPr>
                            <m:t>𝒇</m:t>
                          </m:r>
                          <m:r>
                            <a:rPr lang="en-US" altLang="zh-CN" sz="2800" b="1" i="1">
                              <a:latin typeface="Cambria Math" panose="02040503050406030204" pitchFamily="18" charset="0"/>
                            </a:rPr>
                            <m:t>)</m:t>
                          </m:r>
                        </m:e>
                      </m:d>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𝟎</m:t>
                      </m:r>
                    </m:oMath>
                  </m:oMathPara>
                </a14:m>
                <a:endParaRPr lang="zh-CN" altLang="en-US" sz="2800" b="1" dirty="0"/>
              </a:p>
            </p:txBody>
          </p:sp>
        </mc:Choice>
        <mc:Fallback xmlns="">
          <p:sp>
            <p:nvSpPr>
              <p:cNvPr id="9" name="文本框 8"/>
              <p:cNvSpPr txBox="1">
                <a:spLocks noRot="1" noChangeAspect="1" noMove="1" noResize="1" noEditPoints="1" noAdjustHandles="1" noChangeArrowheads="1" noChangeShapeType="1" noTextEdit="1"/>
              </p:cNvSpPr>
              <p:nvPr/>
            </p:nvSpPr>
            <p:spPr>
              <a:xfrm>
                <a:off x="1852246" y="3479147"/>
                <a:ext cx="3505200" cy="4308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2842846" y="4183919"/>
                <a:ext cx="3505200"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d>
                        <m:dPr>
                          <m:begChr m:val="|"/>
                          <m:endChr m:val="|"/>
                          <m:ctrlPr>
                            <a:rPr lang="en-US" altLang="zh-CN" sz="2800" b="1" i="1" smtClean="0">
                              <a:latin typeface="Cambria Math" panose="02040503050406030204" pitchFamily="18" charset="0"/>
                            </a:rPr>
                          </m:ctrlPr>
                        </m:dPr>
                        <m:e>
                          <m:r>
                            <a:rPr lang="en-US" altLang="zh-CN" sz="2800" b="1" i="1">
                              <a:latin typeface="Cambria Math" panose="02040503050406030204" pitchFamily="18" charset="0"/>
                            </a:rPr>
                            <m:t>𝑮</m:t>
                          </m:r>
                          <m:r>
                            <a:rPr lang="en-US" altLang="zh-CN" sz="2800" b="1" i="1">
                              <a:latin typeface="Cambria Math" panose="02040503050406030204" pitchFamily="18" charset="0"/>
                            </a:rPr>
                            <m:t>(</m:t>
                          </m:r>
                          <m:r>
                            <a:rPr lang="en-US" altLang="zh-CN" sz="2800" b="1" i="1">
                              <a:latin typeface="Cambria Math" panose="02040503050406030204" pitchFamily="18" charset="0"/>
                            </a:rPr>
                            <m:t>𝒋</m:t>
                          </m:r>
                          <m:r>
                            <a:rPr lang="en-US" altLang="zh-CN" sz="2800" b="1" i="1">
                              <a:latin typeface="Cambria Math" panose="02040503050406030204" pitchFamily="18" charset="0"/>
                            </a:rPr>
                            <m:t>𝟐</m:t>
                          </m:r>
                          <m:r>
                            <a:rPr lang="el-GR" altLang="zh-CN" sz="2800" b="1" i="1">
                              <a:latin typeface="Cambria Math" panose="02040503050406030204" pitchFamily="18" charset="0"/>
                            </a:rPr>
                            <m:t>𝝅</m:t>
                          </m:r>
                          <m:r>
                            <a:rPr lang="en-US" altLang="zh-CN" sz="2800" b="1" i="1">
                              <a:latin typeface="Cambria Math" panose="02040503050406030204" pitchFamily="18" charset="0"/>
                            </a:rPr>
                            <m:t>𝒇</m:t>
                          </m:r>
                          <m:r>
                            <a:rPr lang="en-US" altLang="zh-CN" sz="2800" b="1" i="1">
                              <a:latin typeface="Cambria Math" panose="02040503050406030204" pitchFamily="18" charset="0"/>
                            </a:rPr>
                            <m:t>)</m:t>
                          </m:r>
                        </m:e>
                      </m:d>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𝟎</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𝟕𝟎𝟕</m:t>
                      </m:r>
                    </m:oMath>
                  </m:oMathPara>
                </a14:m>
                <a:endParaRPr lang="zh-CN" altLang="en-US" sz="2800" b="1" dirty="0"/>
              </a:p>
            </p:txBody>
          </p:sp>
        </mc:Choice>
        <mc:Fallback xmlns="">
          <p:sp>
            <p:nvSpPr>
              <p:cNvPr id="10" name="文本框 9"/>
              <p:cNvSpPr txBox="1">
                <a:spLocks noRot="1" noChangeAspect="1" noMove="1" noResize="1" noEditPoints="1" noAdjustHandles="1" noChangeArrowheads="1" noChangeShapeType="1" noTextEdit="1"/>
              </p:cNvSpPr>
              <p:nvPr/>
            </p:nvSpPr>
            <p:spPr>
              <a:xfrm>
                <a:off x="2842846" y="4183919"/>
                <a:ext cx="3505200"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2233246" y="4887516"/>
                <a:ext cx="3505200"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d>
                        <m:dPr>
                          <m:begChr m:val="|"/>
                          <m:endChr m:val="|"/>
                          <m:ctrlPr>
                            <a:rPr lang="en-US" altLang="zh-CN" sz="2800" b="1" i="1" smtClean="0">
                              <a:latin typeface="Cambria Math" panose="02040503050406030204" pitchFamily="18" charset="0"/>
                            </a:rPr>
                          </m:ctrlPr>
                        </m:dPr>
                        <m:e>
                          <m:r>
                            <a:rPr lang="en-US" altLang="zh-CN" sz="2800" b="1" i="1">
                              <a:latin typeface="Cambria Math" panose="02040503050406030204" pitchFamily="18" charset="0"/>
                            </a:rPr>
                            <m:t>𝑮</m:t>
                          </m:r>
                          <m:r>
                            <a:rPr lang="en-US" altLang="zh-CN" sz="2800" b="1" i="1">
                              <a:latin typeface="Cambria Math" panose="02040503050406030204" pitchFamily="18" charset="0"/>
                            </a:rPr>
                            <m:t>(</m:t>
                          </m:r>
                          <m:r>
                            <a:rPr lang="en-US" altLang="zh-CN" sz="2800" b="1" i="1">
                              <a:latin typeface="Cambria Math" panose="02040503050406030204" pitchFamily="18" charset="0"/>
                            </a:rPr>
                            <m:t>𝒋</m:t>
                          </m:r>
                          <m:r>
                            <a:rPr lang="en-US" altLang="zh-CN" sz="2800" b="1" i="1">
                              <a:latin typeface="Cambria Math" panose="02040503050406030204" pitchFamily="18" charset="0"/>
                            </a:rPr>
                            <m:t>𝟐</m:t>
                          </m:r>
                          <m:r>
                            <a:rPr lang="el-GR" altLang="zh-CN" sz="2800" b="1" i="1">
                              <a:latin typeface="Cambria Math" panose="02040503050406030204" pitchFamily="18" charset="0"/>
                            </a:rPr>
                            <m:t>𝝅</m:t>
                          </m:r>
                          <m:r>
                            <a:rPr lang="en-US" altLang="zh-CN" sz="2800" b="1" i="1">
                              <a:latin typeface="Cambria Math" panose="02040503050406030204" pitchFamily="18" charset="0"/>
                            </a:rPr>
                            <m:t>𝒇</m:t>
                          </m:r>
                          <m:r>
                            <a:rPr lang="en-US" altLang="zh-CN" sz="2800" b="1" i="1">
                              <a:latin typeface="Cambria Math" panose="02040503050406030204" pitchFamily="18" charset="0"/>
                            </a:rPr>
                            <m:t>)</m:t>
                          </m:r>
                        </m:e>
                      </m:d>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𝟏</m:t>
                      </m:r>
                    </m:oMath>
                  </m:oMathPara>
                </a14:m>
                <a:endParaRPr lang="zh-CN" altLang="en-US" sz="2800" b="1" dirty="0"/>
              </a:p>
            </p:txBody>
          </p:sp>
        </mc:Choice>
        <mc:Fallback xmlns="">
          <p:sp>
            <p:nvSpPr>
              <p:cNvPr id="11" name="文本框 10"/>
              <p:cNvSpPr txBox="1">
                <a:spLocks noRot="1" noChangeAspect="1" noMove="1" noResize="1" noEditPoints="1" noAdjustHandles="1" noChangeArrowheads="1" noChangeShapeType="1" noTextEdit="1"/>
              </p:cNvSpPr>
              <p:nvPr/>
            </p:nvSpPr>
            <p:spPr>
              <a:xfrm>
                <a:off x="2233246" y="4887516"/>
                <a:ext cx="3505200"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533400" y="1948659"/>
                <a:ext cx="7391400" cy="88498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altLang="zh-CN" sz="2800" b="1" i="1" smtClean="0">
                          <a:latin typeface="Cambria Math" panose="02040503050406030204" pitchFamily="18" charset="0"/>
                        </a:rPr>
                        <m:t>𝑮</m:t>
                      </m:r>
                      <m:r>
                        <a:rPr lang="en-US" altLang="zh-CN" sz="2800" b="1" i="1">
                          <a:latin typeface="Cambria Math" panose="02040503050406030204" pitchFamily="18" charset="0"/>
                        </a:rPr>
                        <m:t>(</m:t>
                      </m:r>
                      <m:r>
                        <a:rPr lang="en-US" altLang="zh-CN" sz="2800" b="1" i="1">
                          <a:latin typeface="Cambria Math" panose="02040503050406030204" pitchFamily="18" charset="0"/>
                        </a:rPr>
                        <m:t>𝒋</m:t>
                      </m:r>
                      <m:r>
                        <a:rPr lang="zh-CN" altLang="en-US" sz="2800" b="1" i="1">
                          <a:latin typeface="Cambria Math" panose="02040503050406030204" pitchFamily="18" charset="0"/>
                        </a:rPr>
                        <m:t>𝝎</m:t>
                      </m:r>
                      <m:r>
                        <a:rPr lang="en-US" altLang="zh-CN" sz="2800" b="1" i="1">
                          <a:latin typeface="Cambria Math" panose="02040503050406030204" pitchFamily="18" charset="0"/>
                        </a:rPr>
                        <m:t>)=</m:t>
                      </m:r>
                      <m:f>
                        <m:fPr>
                          <m:ctrlPr>
                            <a:rPr lang="en-US" altLang="zh-CN" sz="2800" b="1" i="1">
                              <a:latin typeface="Cambria Math" panose="02040503050406030204" pitchFamily="18" charset="0"/>
                            </a:rPr>
                          </m:ctrlPr>
                        </m:fPr>
                        <m:num>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𝑽</m:t>
                              </m:r>
                            </m:e>
                            <m:sub>
                              <m:r>
                                <a:rPr lang="en-US" altLang="zh-CN" sz="2800" b="1" i="1" smtClean="0">
                                  <a:latin typeface="Cambria Math" panose="02040503050406030204" pitchFamily="18" charset="0"/>
                                </a:rPr>
                                <m:t>𝒐</m:t>
                              </m:r>
                            </m:sub>
                          </m:sSub>
                        </m:num>
                        <m:den>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𝑽</m:t>
                              </m:r>
                            </m:e>
                            <m:sub>
                              <m:r>
                                <a:rPr lang="en-US" altLang="zh-CN" sz="2800" b="1" i="1" smtClean="0">
                                  <a:latin typeface="Cambria Math" panose="02040503050406030204" pitchFamily="18" charset="0"/>
                                </a:rPr>
                                <m:t>𝒊</m:t>
                              </m:r>
                            </m:sub>
                          </m:sSub>
                        </m:den>
                      </m:f>
                      <m:r>
                        <a:rPr lang="en-US" altLang="zh-CN" sz="2800" b="1" i="1">
                          <a:latin typeface="Cambria Math" panose="02040503050406030204" pitchFamily="18" charset="0"/>
                        </a:rPr>
                        <m:t>=</m:t>
                      </m:r>
                      <m:f>
                        <m:fPr>
                          <m:ctrlPr>
                            <a:rPr lang="en-US" altLang="zh-CN" sz="2800" b="1" i="1">
                              <a:latin typeface="Cambria Math" panose="02040503050406030204" pitchFamily="18" charset="0"/>
                            </a:rPr>
                          </m:ctrlPr>
                        </m:fPr>
                        <m:num>
                          <m:r>
                            <a:rPr lang="en-US" altLang="zh-CN" sz="2800" b="1" i="1">
                              <a:latin typeface="Cambria Math" panose="02040503050406030204" pitchFamily="18" charset="0"/>
                            </a:rPr>
                            <m:t>𝒋</m:t>
                          </m:r>
                          <m:r>
                            <a:rPr lang="zh-CN" altLang="en-US" sz="2800" b="1" i="1">
                              <a:latin typeface="Cambria Math" panose="02040503050406030204" pitchFamily="18" charset="0"/>
                            </a:rPr>
                            <m:t>𝝎</m:t>
                          </m:r>
                          <m:r>
                            <a:rPr lang="en-US" altLang="zh-CN" sz="2800" b="1" i="1">
                              <a:latin typeface="Cambria Math" panose="02040503050406030204" pitchFamily="18" charset="0"/>
                            </a:rPr>
                            <m:t>𝑪𝑹</m:t>
                          </m:r>
                        </m:num>
                        <m:den>
                          <m:r>
                            <a:rPr lang="en-US" altLang="zh-CN" sz="2800" b="1" i="1" smtClean="0">
                              <a:latin typeface="Cambria Math" panose="02040503050406030204" pitchFamily="18" charset="0"/>
                            </a:rPr>
                            <m:t>𝟏</m:t>
                          </m:r>
                          <m:r>
                            <a:rPr lang="en-US" altLang="zh-CN" sz="2800" b="1" i="1" smtClean="0">
                              <a:latin typeface="Cambria Math" panose="02040503050406030204" pitchFamily="18" charset="0"/>
                            </a:rPr>
                            <m:t>+</m:t>
                          </m:r>
                          <m:r>
                            <a:rPr lang="en-US" altLang="zh-CN" sz="2800" b="1" i="1">
                              <a:latin typeface="Cambria Math" panose="02040503050406030204" pitchFamily="18" charset="0"/>
                            </a:rPr>
                            <m:t>𝒋</m:t>
                          </m:r>
                          <m:r>
                            <a:rPr lang="zh-CN" altLang="en-US" sz="2800" b="1" i="1">
                              <a:latin typeface="Cambria Math" panose="02040503050406030204" pitchFamily="18" charset="0"/>
                            </a:rPr>
                            <m:t>𝝎</m:t>
                          </m:r>
                          <m:r>
                            <a:rPr lang="en-US" altLang="zh-CN" sz="2800" b="1" i="1" smtClean="0">
                              <a:latin typeface="Cambria Math" panose="02040503050406030204" pitchFamily="18" charset="0"/>
                            </a:rPr>
                            <m:t>𝑪𝑹</m:t>
                          </m:r>
                        </m:den>
                      </m:f>
                    </m:oMath>
                  </m:oMathPara>
                </a14:m>
                <a:endParaRPr lang="zh-CN" altLang="en-US" sz="2800" b="1" dirty="0"/>
              </a:p>
            </p:txBody>
          </p:sp>
        </mc:Choice>
        <mc:Fallback xmlns="">
          <p:sp>
            <p:nvSpPr>
              <p:cNvPr id="12" name="文本框 11"/>
              <p:cNvSpPr txBox="1">
                <a:spLocks noRot="1" noChangeAspect="1" noMove="1" noResize="1" noEditPoints="1" noAdjustHandles="1" noChangeArrowheads="1" noChangeShapeType="1" noTextEdit="1"/>
              </p:cNvSpPr>
              <p:nvPr/>
            </p:nvSpPr>
            <p:spPr>
              <a:xfrm>
                <a:off x="533400" y="1948659"/>
                <a:ext cx="7391400" cy="884986"/>
              </a:xfrm>
              <a:prstGeom prst="rect">
                <a:avLst/>
              </a:prstGeom>
              <a:blipFill>
                <a:blip r:embed="rId7"/>
                <a:stretch>
                  <a:fillRect/>
                </a:stretch>
              </a:blipFill>
            </p:spPr>
            <p:txBody>
              <a:bodyPr/>
              <a:lstStyle/>
              <a:p>
                <a:r>
                  <a:rPr lang="zh-CN" altLang="en-US">
                    <a:noFill/>
                  </a:rPr>
                  <a:t> </a:t>
                </a:r>
              </a:p>
            </p:txBody>
          </p:sp>
        </mc:Fallback>
      </mc:AlternateContent>
      <p:sp>
        <p:nvSpPr>
          <p:cNvPr id="13" name="文本框 12"/>
          <p:cNvSpPr txBox="1"/>
          <p:nvPr/>
        </p:nvSpPr>
        <p:spPr>
          <a:xfrm>
            <a:off x="4214446" y="5604539"/>
            <a:ext cx="1524000" cy="707886"/>
          </a:xfrm>
          <a:prstGeom prst="rect">
            <a:avLst/>
          </a:prstGeom>
          <a:noFill/>
        </p:spPr>
        <p:txBody>
          <a:bodyPr wrap="square" rtlCol="0">
            <a:spAutoFit/>
          </a:bodyPr>
          <a:lstStyle/>
          <a:p>
            <a:pPr algn="ctr"/>
            <a:r>
              <a:rPr lang="zh-CN" altLang="en-US" sz="2000" b="1" dirty="0" smtClean="0">
                <a:solidFill>
                  <a:srgbClr val="0000FF"/>
                </a:solidFill>
              </a:rPr>
              <a:t>高通滤波器截止频率</a:t>
            </a:r>
            <a:endParaRPr lang="zh-CN" altLang="en-US" sz="2000" b="1" dirty="0">
              <a:solidFill>
                <a:srgbClr val="0000FF"/>
              </a:solidFill>
            </a:endParaRPr>
          </a:p>
        </p:txBody>
      </p:sp>
      <p:cxnSp>
        <p:nvCxnSpPr>
          <p:cNvPr id="14" name="直接箭头连接符 13"/>
          <p:cNvCxnSpPr/>
          <p:nvPr/>
        </p:nvCxnSpPr>
        <p:spPr>
          <a:xfrm flipV="1">
            <a:off x="5662246" y="5512327"/>
            <a:ext cx="1981200" cy="47740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5658474" y="829972"/>
            <a:ext cx="2993943" cy="2196782"/>
            <a:chOff x="5658474" y="829972"/>
            <a:chExt cx="2993943" cy="2196782"/>
          </a:xfrm>
        </p:grpSpPr>
        <p:sp>
          <p:nvSpPr>
            <p:cNvPr id="15" name="Oval 94"/>
            <p:cNvSpPr>
              <a:spLocks noChangeArrowheads="1"/>
            </p:cNvSpPr>
            <p:nvPr/>
          </p:nvSpPr>
          <p:spPr bwMode="auto">
            <a:xfrm>
              <a:off x="6136697" y="2001229"/>
              <a:ext cx="576263" cy="576263"/>
            </a:xfrm>
            <a:prstGeom prst="ellipse">
              <a:avLst/>
            </a:prstGeom>
            <a:gradFill rotWithShape="1">
              <a:gsLst>
                <a:gs pos="0">
                  <a:srgbClr val="0099FF"/>
                </a:gs>
                <a:gs pos="100000">
                  <a:srgbClr val="0099FF">
                    <a:gamma/>
                    <a:shade val="46275"/>
                    <a:invGamma/>
                  </a:srgbClr>
                </a:gs>
              </a:gsLst>
              <a:path path="shape">
                <a:fillToRect l="50000" t="50000" r="50000" b="50000"/>
              </a:path>
            </a:gradFill>
            <a:ln w="38100">
              <a:solidFill>
                <a:srgbClr val="FF9900"/>
              </a:solidFill>
              <a:round/>
              <a:headEnd/>
              <a:tailEnd/>
            </a:ln>
            <a:effectLst/>
          </p:spPr>
          <p:txBody>
            <a:bodyPr wrap="none" anchor="ctr"/>
            <a:lstStyle/>
            <a:p>
              <a:endParaRPr lang="zh-CN" altLang="en-US" sz="2200">
                <a:solidFill>
                  <a:schemeClr val="tx1"/>
                </a:solidFill>
              </a:endParaRPr>
            </a:p>
          </p:txBody>
        </p:sp>
        <p:sp>
          <p:nvSpPr>
            <p:cNvPr id="16" name="Text Box 97"/>
            <p:cNvSpPr txBox="1">
              <a:spLocks noChangeArrowheads="1"/>
            </p:cNvSpPr>
            <p:nvPr/>
          </p:nvSpPr>
          <p:spPr bwMode="auto">
            <a:xfrm>
              <a:off x="6465310" y="1636104"/>
              <a:ext cx="342900" cy="430213"/>
            </a:xfrm>
            <a:prstGeom prst="rect">
              <a:avLst/>
            </a:prstGeom>
            <a:noFill/>
            <a:ln w="28575">
              <a:noFill/>
              <a:miter lim="800000"/>
              <a:headEnd/>
              <a:tailEnd/>
            </a:ln>
            <a:effectLst/>
          </p:spPr>
          <p:txBody>
            <a:bodyPr wrap="none" anchor="ctr">
              <a:spAutoFit/>
            </a:bodyPr>
            <a:lstStyle/>
            <a:p>
              <a:pPr algn="ctr" eaLnBrk="0" hangingPunct="0">
                <a:spcBef>
                  <a:spcPct val="50000"/>
                </a:spcBef>
              </a:pPr>
              <a:r>
                <a:rPr kumimoji="1" lang="en-US" altLang="zh-CN" sz="2200" b="0" dirty="0">
                  <a:solidFill>
                    <a:schemeClr val="tx1"/>
                  </a:solidFill>
                  <a:latin typeface="Times New Roman" pitchFamily="18" charset="0"/>
                  <a:ea typeface="宋体" charset="-122"/>
                  <a:sym typeface="Symbol" pitchFamily="18" charset="2"/>
                </a:rPr>
                <a:t>+</a:t>
              </a:r>
            </a:p>
          </p:txBody>
        </p:sp>
        <p:sp>
          <p:nvSpPr>
            <p:cNvPr id="17" name="Text Box 98"/>
            <p:cNvSpPr txBox="1">
              <a:spLocks noChangeArrowheads="1"/>
            </p:cNvSpPr>
            <p:nvPr/>
          </p:nvSpPr>
          <p:spPr bwMode="auto">
            <a:xfrm>
              <a:off x="6424035" y="2379054"/>
              <a:ext cx="336550" cy="430213"/>
            </a:xfrm>
            <a:prstGeom prst="rect">
              <a:avLst/>
            </a:prstGeom>
            <a:noFill/>
            <a:ln w="28575">
              <a:noFill/>
              <a:miter lim="800000"/>
              <a:headEnd/>
              <a:tailEnd/>
            </a:ln>
            <a:effectLst/>
          </p:spPr>
          <p:txBody>
            <a:bodyPr anchor="ctr">
              <a:spAutoFit/>
            </a:bodyPr>
            <a:lstStyle/>
            <a:p>
              <a:pPr algn="ctr" eaLnBrk="0" hangingPunct="0">
                <a:spcBef>
                  <a:spcPct val="50000"/>
                </a:spcBef>
              </a:pPr>
              <a:r>
                <a:rPr kumimoji="1" lang="en-US" altLang="zh-CN" sz="2200" b="0">
                  <a:solidFill>
                    <a:schemeClr val="tx1"/>
                  </a:solidFill>
                  <a:latin typeface="Times New Roman" pitchFamily="18" charset="0"/>
                  <a:ea typeface="宋体" charset="-122"/>
                  <a:sym typeface="Symbol" pitchFamily="18" charset="2"/>
                </a:rPr>
                <a:t>_</a:t>
              </a:r>
            </a:p>
          </p:txBody>
        </p:sp>
        <p:sp>
          <p:nvSpPr>
            <p:cNvPr id="18" name="Line 99"/>
            <p:cNvSpPr>
              <a:spLocks noChangeShapeType="1"/>
            </p:cNvSpPr>
            <p:nvPr/>
          </p:nvSpPr>
          <p:spPr bwMode="auto">
            <a:xfrm rot="5400000" flipV="1">
              <a:off x="6980778" y="1369404"/>
              <a:ext cx="381000" cy="0"/>
            </a:xfrm>
            <a:prstGeom prst="line">
              <a:avLst/>
            </a:prstGeom>
            <a:noFill/>
            <a:ln w="57150">
              <a:solidFill>
                <a:schemeClr val="tx1"/>
              </a:solidFill>
              <a:round/>
              <a:headEnd/>
              <a:tailEnd/>
            </a:ln>
          </p:spPr>
          <p:txBody>
            <a:bodyPr/>
            <a:lstStyle/>
            <a:p>
              <a:endParaRPr lang="zh-CN" altLang="en-US" sz="2200" dirty="0">
                <a:solidFill>
                  <a:schemeClr val="tx1"/>
                </a:solidFill>
              </a:endParaRPr>
            </a:p>
          </p:txBody>
        </p:sp>
        <p:sp>
          <p:nvSpPr>
            <p:cNvPr id="19" name="Line 100"/>
            <p:cNvSpPr>
              <a:spLocks noChangeShapeType="1"/>
            </p:cNvSpPr>
            <p:nvPr/>
          </p:nvSpPr>
          <p:spPr bwMode="auto">
            <a:xfrm rot="5400000">
              <a:off x="7124700" y="1369404"/>
              <a:ext cx="381000" cy="0"/>
            </a:xfrm>
            <a:prstGeom prst="line">
              <a:avLst/>
            </a:prstGeom>
            <a:noFill/>
            <a:ln w="57150">
              <a:solidFill>
                <a:schemeClr val="tx1"/>
              </a:solidFill>
              <a:round/>
              <a:headEnd/>
              <a:tailEnd/>
            </a:ln>
          </p:spPr>
          <p:txBody>
            <a:bodyPr/>
            <a:lstStyle/>
            <a:p>
              <a:endParaRPr lang="zh-CN" altLang="en-US" sz="2200">
                <a:solidFill>
                  <a:schemeClr val="tx1"/>
                </a:solidFill>
              </a:endParaRPr>
            </a:p>
          </p:txBody>
        </p:sp>
        <p:sp>
          <p:nvSpPr>
            <p:cNvPr id="20" name="Line 101"/>
            <p:cNvSpPr>
              <a:spLocks noChangeShapeType="1"/>
            </p:cNvSpPr>
            <p:nvPr/>
          </p:nvSpPr>
          <p:spPr bwMode="auto">
            <a:xfrm>
              <a:off x="6424035" y="1369404"/>
              <a:ext cx="0" cy="1657350"/>
            </a:xfrm>
            <a:prstGeom prst="line">
              <a:avLst/>
            </a:prstGeom>
            <a:noFill/>
            <a:ln w="28575">
              <a:solidFill>
                <a:schemeClr val="tx1"/>
              </a:solidFill>
              <a:round/>
              <a:headEnd/>
              <a:tailEnd/>
            </a:ln>
            <a:effectLst/>
          </p:spPr>
          <p:txBody>
            <a:bodyPr wrap="none" anchor="ctr"/>
            <a:lstStyle/>
            <a:p>
              <a:endParaRPr lang="zh-CN" altLang="en-US" sz="2200">
                <a:solidFill>
                  <a:schemeClr val="tx1"/>
                </a:solidFill>
              </a:endParaRPr>
            </a:p>
          </p:txBody>
        </p:sp>
        <p:sp>
          <p:nvSpPr>
            <p:cNvPr id="21" name="Text Box 102"/>
            <p:cNvSpPr txBox="1">
              <a:spLocks noChangeArrowheads="1"/>
            </p:cNvSpPr>
            <p:nvPr/>
          </p:nvSpPr>
          <p:spPr bwMode="auto">
            <a:xfrm>
              <a:off x="7458145" y="2005410"/>
              <a:ext cx="357188" cy="430213"/>
            </a:xfrm>
            <a:prstGeom prst="rect">
              <a:avLst/>
            </a:prstGeom>
            <a:noFill/>
            <a:ln w="28575">
              <a:noFill/>
              <a:miter lim="800000"/>
              <a:headEnd/>
              <a:tailEnd/>
            </a:ln>
            <a:effectLst/>
          </p:spPr>
          <p:txBody>
            <a:bodyPr wrap="none" anchor="ctr">
              <a:spAutoFit/>
            </a:bodyPr>
            <a:lstStyle/>
            <a:p>
              <a:pPr algn="ctr"/>
              <a:r>
                <a:rPr kumimoji="1" lang="en-US" altLang="zh-CN" sz="2200" b="0" i="1" dirty="0">
                  <a:solidFill>
                    <a:schemeClr val="tx1"/>
                  </a:solidFill>
                  <a:latin typeface="Times New Roman" pitchFamily="18" charset="0"/>
                  <a:ea typeface="宋体" charset="-122"/>
                </a:rPr>
                <a:t>R</a:t>
              </a:r>
            </a:p>
          </p:txBody>
        </p:sp>
        <p:sp>
          <p:nvSpPr>
            <p:cNvPr id="22" name="Line 103"/>
            <p:cNvSpPr>
              <a:spLocks noChangeShapeType="1"/>
            </p:cNvSpPr>
            <p:nvPr/>
          </p:nvSpPr>
          <p:spPr bwMode="auto">
            <a:xfrm>
              <a:off x="6497060" y="1297966"/>
              <a:ext cx="381000" cy="0"/>
            </a:xfrm>
            <a:prstGeom prst="line">
              <a:avLst/>
            </a:prstGeom>
            <a:noFill/>
            <a:ln w="38100">
              <a:solidFill>
                <a:srgbClr val="FF3300"/>
              </a:solidFill>
              <a:round/>
              <a:headEnd/>
              <a:tailEnd type="triangle" w="med" len="med"/>
            </a:ln>
            <a:effectLst/>
          </p:spPr>
          <p:txBody>
            <a:bodyPr wrap="none" anchor="ctr"/>
            <a:lstStyle/>
            <a:p>
              <a:endParaRPr lang="zh-CN" altLang="en-US" sz="2200">
                <a:solidFill>
                  <a:schemeClr val="tx1"/>
                </a:solidFill>
              </a:endParaRPr>
            </a:p>
          </p:txBody>
        </p:sp>
        <p:sp>
          <p:nvSpPr>
            <p:cNvPr id="23" name="Line 104"/>
            <p:cNvSpPr>
              <a:spLocks noChangeShapeType="1"/>
            </p:cNvSpPr>
            <p:nvPr/>
          </p:nvSpPr>
          <p:spPr bwMode="auto">
            <a:xfrm>
              <a:off x="7936922" y="1369404"/>
              <a:ext cx="0" cy="720725"/>
            </a:xfrm>
            <a:prstGeom prst="line">
              <a:avLst/>
            </a:prstGeom>
            <a:noFill/>
            <a:ln w="28575">
              <a:solidFill>
                <a:schemeClr val="tx1"/>
              </a:solidFill>
              <a:round/>
              <a:headEnd/>
              <a:tailEnd/>
            </a:ln>
            <a:effectLst/>
          </p:spPr>
          <p:txBody>
            <a:bodyPr/>
            <a:lstStyle/>
            <a:p>
              <a:endParaRPr lang="zh-CN" altLang="en-US" sz="2200">
                <a:solidFill>
                  <a:schemeClr val="tx1"/>
                </a:solidFill>
              </a:endParaRPr>
            </a:p>
          </p:txBody>
        </p:sp>
        <p:sp>
          <p:nvSpPr>
            <p:cNvPr id="24" name="Line 105"/>
            <p:cNvSpPr>
              <a:spLocks noChangeShapeType="1"/>
            </p:cNvSpPr>
            <p:nvPr/>
          </p:nvSpPr>
          <p:spPr bwMode="auto">
            <a:xfrm flipH="1">
              <a:off x="7936922" y="2234591"/>
              <a:ext cx="0" cy="792163"/>
            </a:xfrm>
            <a:prstGeom prst="line">
              <a:avLst/>
            </a:prstGeom>
            <a:noFill/>
            <a:ln w="28575">
              <a:solidFill>
                <a:schemeClr val="tx1"/>
              </a:solidFill>
              <a:round/>
              <a:headEnd/>
              <a:tailEnd/>
            </a:ln>
            <a:effectLst/>
          </p:spPr>
          <p:txBody>
            <a:bodyPr/>
            <a:lstStyle/>
            <a:p>
              <a:endParaRPr lang="zh-CN" altLang="en-US" sz="2200">
                <a:solidFill>
                  <a:schemeClr val="tx1"/>
                </a:solidFill>
              </a:endParaRPr>
            </a:p>
          </p:txBody>
        </p:sp>
        <p:sp>
          <p:nvSpPr>
            <p:cNvPr id="25" name="Line 107"/>
            <p:cNvSpPr>
              <a:spLocks noChangeShapeType="1"/>
            </p:cNvSpPr>
            <p:nvPr/>
          </p:nvSpPr>
          <p:spPr bwMode="auto">
            <a:xfrm>
              <a:off x="6425622" y="1369404"/>
              <a:ext cx="1511300" cy="0"/>
            </a:xfrm>
            <a:prstGeom prst="line">
              <a:avLst/>
            </a:prstGeom>
            <a:noFill/>
            <a:ln w="28575">
              <a:solidFill>
                <a:schemeClr val="tx1"/>
              </a:solidFill>
              <a:round/>
              <a:headEnd/>
              <a:tailEnd/>
            </a:ln>
            <a:effectLst/>
          </p:spPr>
          <p:txBody>
            <a:bodyPr/>
            <a:lstStyle/>
            <a:p>
              <a:endParaRPr lang="zh-CN" altLang="en-US" sz="2200">
                <a:solidFill>
                  <a:schemeClr val="tx1"/>
                </a:solidFill>
              </a:endParaRPr>
            </a:p>
          </p:txBody>
        </p:sp>
        <p:sp>
          <p:nvSpPr>
            <p:cNvPr id="26" name="Text Box 108"/>
            <p:cNvSpPr txBox="1">
              <a:spLocks noChangeArrowheads="1"/>
            </p:cNvSpPr>
            <p:nvPr/>
          </p:nvSpPr>
          <p:spPr bwMode="auto">
            <a:xfrm>
              <a:off x="7925810" y="1513866"/>
              <a:ext cx="342900" cy="430213"/>
            </a:xfrm>
            <a:prstGeom prst="rect">
              <a:avLst/>
            </a:prstGeom>
            <a:noFill/>
            <a:ln w="28575">
              <a:noFill/>
              <a:miter lim="800000"/>
              <a:headEnd/>
              <a:tailEnd/>
            </a:ln>
            <a:effectLst/>
          </p:spPr>
          <p:txBody>
            <a:bodyPr wrap="none" anchor="ctr">
              <a:spAutoFit/>
            </a:bodyPr>
            <a:lstStyle/>
            <a:p>
              <a:pPr algn="ctr"/>
              <a:r>
                <a:rPr kumimoji="1" lang="en-US" altLang="zh-CN" sz="2200" b="0" dirty="0">
                  <a:solidFill>
                    <a:schemeClr val="tx1"/>
                  </a:solidFill>
                  <a:latin typeface="Times New Roman" pitchFamily="18" charset="0"/>
                  <a:ea typeface="宋体" charset="-122"/>
                </a:rPr>
                <a:t>+</a:t>
              </a:r>
            </a:p>
          </p:txBody>
        </p:sp>
        <p:sp>
          <p:nvSpPr>
            <p:cNvPr id="27" name="Text Box 109"/>
            <p:cNvSpPr txBox="1">
              <a:spLocks noChangeArrowheads="1"/>
            </p:cNvSpPr>
            <p:nvPr/>
          </p:nvSpPr>
          <p:spPr bwMode="auto">
            <a:xfrm>
              <a:off x="7924222" y="2358416"/>
              <a:ext cx="325438" cy="430213"/>
            </a:xfrm>
            <a:prstGeom prst="rect">
              <a:avLst/>
            </a:prstGeom>
            <a:noFill/>
            <a:ln w="28575">
              <a:noFill/>
              <a:miter lim="800000"/>
              <a:headEnd/>
              <a:tailEnd/>
            </a:ln>
            <a:effectLst/>
          </p:spPr>
          <p:txBody>
            <a:bodyPr wrap="none" anchor="ctr">
              <a:spAutoFit/>
            </a:bodyPr>
            <a:lstStyle/>
            <a:p>
              <a:pPr algn="ctr"/>
              <a:r>
                <a:rPr kumimoji="1" lang="en-US" altLang="zh-CN" sz="2200" b="0" dirty="0">
                  <a:solidFill>
                    <a:schemeClr val="tx1"/>
                  </a:solidFill>
                  <a:latin typeface="宋体" charset="-122"/>
                  <a:ea typeface="宋体" charset="-122"/>
                </a:rPr>
                <a:t>-</a:t>
              </a:r>
              <a:endParaRPr kumimoji="1" lang="en-US" altLang="zh-CN" sz="2200" b="0" baseline="-25000" dirty="0">
                <a:solidFill>
                  <a:schemeClr val="tx1"/>
                </a:solidFill>
                <a:latin typeface="Times New Roman" pitchFamily="18" charset="0"/>
                <a:ea typeface="宋体" charset="-122"/>
              </a:endParaRPr>
            </a:p>
          </p:txBody>
        </p:sp>
        <p:sp>
          <p:nvSpPr>
            <p:cNvPr id="28" name="Line 111"/>
            <p:cNvSpPr>
              <a:spLocks noChangeShapeType="1"/>
            </p:cNvSpPr>
            <p:nvPr/>
          </p:nvSpPr>
          <p:spPr bwMode="auto">
            <a:xfrm>
              <a:off x="6424035" y="3026754"/>
              <a:ext cx="1512888" cy="0"/>
            </a:xfrm>
            <a:prstGeom prst="line">
              <a:avLst/>
            </a:prstGeom>
            <a:noFill/>
            <a:ln w="28575">
              <a:solidFill>
                <a:schemeClr val="tx1"/>
              </a:solidFill>
              <a:round/>
              <a:headEnd/>
              <a:tailEnd/>
            </a:ln>
            <a:effectLst/>
          </p:spPr>
          <p:txBody>
            <a:bodyPr/>
            <a:lstStyle/>
            <a:p>
              <a:endParaRPr lang="zh-CN" altLang="en-US" sz="2200">
                <a:solidFill>
                  <a:schemeClr val="tx1"/>
                </a:solidFill>
              </a:endParaRPr>
            </a:p>
          </p:txBody>
        </p:sp>
        <p:sp>
          <p:nvSpPr>
            <p:cNvPr id="29" name="Rectangle 112"/>
            <p:cNvSpPr>
              <a:spLocks noChangeArrowheads="1"/>
            </p:cNvSpPr>
            <p:nvPr/>
          </p:nvSpPr>
          <p:spPr bwMode="auto">
            <a:xfrm rot="5400000">
              <a:off x="7683786" y="2065822"/>
              <a:ext cx="503238" cy="215900"/>
            </a:xfrm>
            <a:prstGeom prst="rect">
              <a:avLst/>
            </a:prstGeom>
            <a:gradFill rotWithShape="1">
              <a:gsLst>
                <a:gs pos="0">
                  <a:srgbClr val="FF9900">
                    <a:gamma/>
                    <a:shade val="46275"/>
                    <a:invGamma/>
                  </a:srgbClr>
                </a:gs>
                <a:gs pos="50000">
                  <a:srgbClr val="FF9900"/>
                </a:gs>
                <a:gs pos="100000">
                  <a:srgbClr val="FF9900">
                    <a:gamma/>
                    <a:shade val="46275"/>
                    <a:invGamma/>
                  </a:srgbClr>
                </a:gs>
              </a:gsLst>
              <a:lin ang="5400000" scaled="1"/>
            </a:gradFill>
            <a:ln w="28575">
              <a:noFill/>
              <a:miter lim="800000"/>
              <a:headEnd/>
              <a:tailEnd/>
            </a:ln>
            <a:effectLst/>
          </p:spPr>
          <p:txBody>
            <a:bodyPr wrap="none" anchor="ctr"/>
            <a:lstStyle/>
            <a:p>
              <a:endParaRPr lang="zh-CN" altLang="en-US" sz="2200">
                <a:solidFill>
                  <a:schemeClr val="tx1"/>
                </a:solidFill>
              </a:endParaRPr>
            </a:p>
          </p:txBody>
        </p:sp>
        <p:sp>
          <p:nvSpPr>
            <p:cNvPr id="30" name="文本框 29"/>
            <p:cNvSpPr txBox="1"/>
            <p:nvPr/>
          </p:nvSpPr>
          <p:spPr>
            <a:xfrm>
              <a:off x="8195217" y="1999316"/>
              <a:ext cx="457200"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V</a:t>
              </a:r>
              <a:r>
                <a:rPr lang="en-US" altLang="zh-CN" sz="2000" b="1" baseline="-25000" dirty="0">
                  <a:latin typeface="Times New Roman" panose="02020603050405020304" pitchFamily="18" charset="0"/>
                  <a:cs typeface="Times New Roman" panose="02020603050405020304" pitchFamily="18" charset="0"/>
                </a:rPr>
                <a:t>o</a:t>
              </a:r>
              <a:endParaRPr lang="zh-CN" altLang="en-US" sz="2000" b="1" baseline="-25000" dirty="0">
                <a:latin typeface="Times New Roman" panose="02020603050405020304" pitchFamily="18" charset="0"/>
                <a:cs typeface="Times New Roman" panose="02020603050405020304" pitchFamily="18" charset="0"/>
              </a:endParaRPr>
            </a:p>
          </p:txBody>
        </p:sp>
        <p:sp>
          <p:nvSpPr>
            <p:cNvPr id="31" name="文本框 30"/>
            <p:cNvSpPr txBox="1"/>
            <p:nvPr/>
          </p:nvSpPr>
          <p:spPr>
            <a:xfrm>
              <a:off x="5658474" y="2097507"/>
              <a:ext cx="457200" cy="400110"/>
            </a:xfrm>
            <a:prstGeom prst="rect">
              <a:avLst/>
            </a:prstGeom>
            <a:noFill/>
          </p:spPr>
          <p:txBody>
            <a:bodyPr wrap="square" rtlCol="0">
              <a:spAutoFit/>
            </a:bodyPr>
            <a:lstStyle/>
            <a:p>
              <a:r>
                <a:rPr lang="en-US" altLang="zh-CN" sz="2000" b="1" dirty="0" smtClean="0">
                  <a:latin typeface="Times New Roman" panose="02020603050405020304" pitchFamily="18" charset="0"/>
                  <a:cs typeface="Times New Roman" panose="02020603050405020304" pitchFamily="18" charset="0"/>
                </a:rPr>
                <a:t>V</a:t>
              </a:r>
              <a:r>
                <a:rPr lang="en-US" altLang="zh-CN" sz="2000" b="1" baseline="-25000" dirty="0" smtClean="0">
                  <a:latin typeface="Times New Roman" panose="02020603050405020304" pitchFamily="18" charset="0"/>
                  <a:cs typeface="Times New Roman" panose="02020603050405020304" pitchFamily="18" charset="0"/>
                </a:rPr>
                <a:t>i</a:t>
              </a:r>
              <a:endParaRPr lang="zh-CN" altLang="en-US" sz="2000" b="1" baseline="-25000" dirty="0">
                <a:latin typeface="Times New Roman" panose="02020603050405020304" pitchFamily="18" charset="0"/>
                <a:cs typeface="Times New Roman" panose="02020603050405020304" pitchFamily="18" charset="0"/>
              </a:endParaRPr>
            </a:p>
          </p:txBody>
        </p:sp>
        <p:sp>
          <p:nvSpPr>
            <p:cNvPr id="32" name="文本框 31"/>
            <p:cNvSpPr txBox="1"/>
            <p:nvPr/>
          </p:nvSpPr>
          <p:spPr>
            <a:xfrm>
              <a:off x="6945818" y="1582019"/>
              <a:ext cx="457200" cy="400110"/>
            </a:xfrm>
            <a:prstGeom prst="rect">
              <a:avLst/>
            </a:prstGeom>
            <a:noFill/>
          </p:spPr>
          <p:txBody>
            <a:bodyPr wrap="square" rtlCol="0">
              <a:spAutoFit/>
            </a:bodyPr>
            <a:lstStyle/>
            <a:p>
              <a:r>
                <a:rPr lang="en-US" altLang="zh-CN" sz="2000" b="1" dirty="0" smtClean="0">
                  <a:latin typeface="Times New Roman" panose="02020603050405020304" pitchFamily="18" charset="0"/>
                  <a:cs typeface="Times New Roman" panose="02020603050405020304" pitchFamily="18" charset="0"/>
                </a:rPr>
                <a:t>C</a:t>
              </a:r>
              <a:endParaRPr lang="zh-CN" altLang="en-US" sz="2000" b="1" dirty="0">
                <a:latin typeface="Times New Roman" panose="02020603050405020304" pitchFamily="18" charset="0"/>
                <a:cs typeface="Times New Roman" panose="02020603050405020304" pitchFamily="18" charset="0"/>
              </a:endParaRPr>
            </a:p>
          </p:txBody>
        </p:sp>
        <p:sp>
          <p:nvSpPr>
            <p:cNvPr id="33" name="文本框 32"/>
            <p:cNvSpPr txBox="1"/>
            <p:nvPr/>
          </p:nvSpPr>
          <p:spPr>
            <a:xfrm>
              <a:off x="6465310" y="829972"/>
              <a:ext cx="457200" cy="400110"/>
            </a:xfrm>
            <a:prstGeom prst="rect">
              <a:avLst/>
            </a:prstGeom>
            <a:noFill/>
          </p:spPr>
          <p:txBody>
            <a:bodyPr wrap="square" rtlCol="0">
              <a:spAutoFit/>
            </a:bodyPr>
            <a:lstStyle/>
            <a:p>
              <a:r>
                <a:rPr lang="en-US" altLang="zh-CN" sz="2000" b="1" dirty="0" err="1" smtClean="0">
                  <a:latin typeface="Times New Roman" panose="02020603050405020304" pitchFamily="18" charset="0"/>
                  <a:cs typeface="Times New Roman" panose="02020603050405020304" pitchFamily="18" charset="0"/>
                </a:rPr>
                <a:t>i</a:t>
              </a:r>
              <a:endParaRPr lang="zh-CN" altLang="en-US" sz="2000" b="1" dirty="0">
                <a:latin typeface="Times New Roman" panose="02020603050405020304" pitchFamily="18" charset="0"/>
                <a:cs typeface="Times New Roman" panose="02020603050405020304" pitchFamily="18" charset="0"/>
              </a:endParaRPr>
            </a:p>
          </p:txBody>
        </p:sp>
        <p:sp>
          <p:nvSpPr>
            <p:cNvPr id="2" name="矩形 1"/>
            <p:cNvSpPr/>
            <p:nvPr/>
          </p:nvSpPr>
          <p:spPr>
            <a:xfrm>
              <a:off x="7214507" y="1183338"/>
              <a:ext cx="66239" cy="3727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874448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l="8334" t="26666" r="67708" b="51667"/>
          <a:stretch/>
        </p:blipFill>
        <p:spPr>
          <a:xfrm>
            <a:off x="609600" y="1371600"/>
            <a:ext cx="3429000" cy="1938131"/>
          </a:xfrm>
          <a:prstGeom prst="rect">
            <a:avLst/>
          </a:prstGeom>
        </p:spPr>
      </p:pic>
      <p:sp>
        <p:nvSpPr>
          <p:cNvPr id="5" name="文本框 4"/>
          <p:cNvSpPr txBox="1"/>
          <p:nvPr/>
        </p:nvSpPr>
        <p:spPr>
          <a:xfrm>
            <a:off x="735866" y="340884"/>
            <a:ext cx="7951793" cy="707886"/>
          </a:xfrm>
          <a:prstGeom prst="rect">
            <a:avLst/>
          </a:prstGeom>
          <a:noFill/>
        </p:spPr>
        <p:txBody>
          <a:bodyPr wrap="square" rtlCol="0">
            <a:spAutoFit/>
          </a:bodyPr>
          <a:lstStyle/>
          <a:p>
            <a:pPr algn="ctr" eaLnBrk="0" hangingPunct="0">
              <a:spcBef>
                <a:spcPct val="0"/>
              </a:spcBef>
            </a:pPr>
            <a:r>
              <a:rPr lang="en-US" altLang="zh-CN" sz="4000" b="1" dirty="0">
                <a:solidFill>
                  <a:srgbClr val="4A206A"/>
                </a:solidFill>
                <a:latin typeface="Times New Roman" panose="02020603050405020304" pitchFamily="18" charset="0"/>
                <a:ea typeface="微软雅黑" pitchFamily="34" charset="-122"/>
                <a:cs typeface="Times New Roman" panose="02020603050405020304" pitchFamily="18" charset="0"/>
              </a:rPr>
              <a:t>RLC</a:t>
            </a:r>
            <a:r>
              <a:rPr lang="zh-CN" altLang="en-US" sz="4000" b="1" dirty="0">
                <a:solidFill>
                  <a:srgbClr val="4A206A"/>
                </a:solidFill>
                <a:latin typeface="Times New Roman" panose="02020603050405020304" pitchFamily="18" charset="0"/>
                <a:ea typeface="微软雅黑" pitchFamily="34" charset="-122"/>
                <a:cs typeface="Times New Roman" panose="02020603050405020304" pitchFamily="18" charset="0"/>
              </a:rPr>
              <a:t>串联电路频率特性和滤波特性</a:t>
            </a:r>
          </a:p>
        </p:txBody>
      </p:sp>
      <p:pic>
        <p:nvPicPr>
          <p:cNvPr id="6" name="图片 5"/>
          <p:cNvPicPr>
            <a:picLocks noChangeAspect="1"/>
          </p:cNvPicPr>
          <p:nvPr/>
        </p:nvPicPr>
        <p:blipFill rotWithShape="1">
          <a:blip r:embed="rId3"/>
          <a:srcRect l="8031" t="48181" r="54830" b="37364"/>
          <a:stretch/>
        </p:blipFill>
        <p:spPr>
          <a:xfrm>
            <a:off x="304800" y="3315593"/>
            <a:ext cx="5325532" cy="1295401"/>
          </a:xfrm>
          <a:prstGeom prst="rect">
            <a:avLst/>
          </a:prstGeom>
        </p:spPr>
      </p:pic>
      <p:pic>
        <p:nvPicPr>
          <p:cNvPr id="7" name="图片 6"/>
          <p:cNvPicPr>
            <a:picLocks noChangeAspect="1"/>
          </p:cNvPicPr>
          <p:nvPr/>
        </p:nvPicPr>
        <p:blipFill rotWithShape="1">
          <a:blip r:embed="rId4"/>
          <a:srcRect l="6522" t="62609" r="50000" b="23478"/>
          <a:stretch/>
        </p:blipFill>
        <p:spPr>
          <a:xfrm>
            <a:off x="152400" y="4800600"/>
            <a:ext cx="5645235" cy="1129047"/>
          </a:xfrm>
          <a:prstGeom prst="rect">
            <a:avLst/>
          </a:prstGeom>
        </p:spPr>
      </p:pic>
      <p:pic>
        <p:nvPicPr>
          <p:cNvPr id="8" name="图片 7"/>
          <p:cNvPicPr>
            <a:picLocks noChangeAspect="1"/>
          </p:cNvPicPr>
          <p:nvPr/>
        </p:nvPicPr>
        <p:blipFill rotWithShape="1">
          <a:blip r:embed="rId5"/>
          <a:srcRect l="5317" t="24381" r="67710" b="42162"/>
          <a:stretch/>
        </p:blipFill>
        <p:spPr>
          <a:xfrm>
            <a:off x="4968832" y="1267095"/>
            <a:ext cx="3718827" cy="2883018"/>
          </a:xfrm>
          <a:prstGeom prst="rect">
            <a:avLst/>
          </a:prstGeom>
        </p:spPr>
      </p:pic>
      <p:pic>
        <p:nvPicPr>
          <p:cNvPr id="9" name="图片 8"/>
          <p:cNvPicPr>
            <a:picLocks noChangeAspect="1"/>
          </p:cNvPicPr>
          <p:nvPr/>
        </p:nvPicPr>
        <p:blipFill rotWithShape="1">
          <a:blip r:embed="rId6"/>
          <a:srcRect l="58824" t="23624" r="11764" b="38728"/>
          <a:stretch/>
        </p:blipFill>
        <p:spPr>
          <a:xfrm>
            <a:off x="5526013" y="3978119"/>
            <a:ext cx="3467510" cy="2774008"/>
          </a:xfrm>
          <a:prstGeom prst="rect">
            <a:avLst/>
          </a:prstGeom>
        </p:spPr>
      </p:pic>
    </p:spTree>
    <p:extLst>
      <p:ext uri="{BB962C8B-B14F-4D97-AF65-F5344CB8AC3E}">
        <p14:creationId xmlns:p14="http://schemas.microsoft.com/office/powerpoint/2010/main" val="20047423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9"/>
          <p:cNvSpPr txBox="1"/>
          <p:nvPr/>
        </p:nvSpPr>
        <p:spPr>
          <a:xfrm>
            <a:off x="735866" y="340884"/>
            <a:ext cx="7951793" cy="707886"/>
          </a:xfrm>
          <a:prstGeom prst="rect">
            <a:avLst/>
          </a:prstGeom>
          <a:noFill/>
        </p:spPr>
        <p:txBody>
          <a:bodyPr wrap="square" rtlCol="0">
            <a:spAutoFit/>
          </a:bodyPr>
          <a:lstStyle/>
          <a:p>
            <a:pPr algn="ctr" eaLnBrk="0" hangingPunct="0">
              <a:spcBef>
                <a:spcPct val="0"/>
              </a:spcBef>
            </a:pPr>
            <a:r>
              <a:rPr lang="en-US" altLang="zh-CN" sz="4000" b="1" dirty="0">
                <a:solidFill>
                  <a:srgbClr val="4A206A"/>
                </a:solidFill>
                <a:latin typeface="Times New Roman" panose="02020603050405020304" pitchFamily="18" charset="0"/>
                <a:ea typeface="微软雅黑" pitchFamily="34" charset="-122"/>
                <a:cs typeface="Times New Roman" panose="02020603050405020304" pitchFamily="18" charset="0"/>
              </a:rPr>
              <a:t>RLC</a:t>
            </a:r>
            <a:r>
              <a:rPr lang="zh-CN" altLang="en-US" sz="4000" b="1" dirty="0">
                <a:solidFill>
                  <a:srgbClr val="4A206A"/>
                </a:solidFill>
                <a:latin typeface="Times New Roman" panose="02020603050405020304" pitchFamily="18" charset="0"/>
                <a:ea typeface="微软雅黑" pitchFamily="34" charset="-122"/>
                <a:cs typeface="Times New Roman" panose="02020603050405020304" pitchFamily="18" charset="0"/>
              </a:rPr>
              <a:t>串联电路频率特性和滤波特性</a:t>
            </a:r>
          </a:p>
        </p:txBody>
      </p:sp>
      <p:pic>
        <p:nvPicPr>
          <p:cNvPr id="41" name="图片 40"/>
          <p:cNvPicPr>
            <a:picLocks noChangeAspect="1"/>
          </p:cNvPicPr>
          <p:nvPr/>
        </p:nvPicPr>
        <p:blipFill rotWithShape="1">
          <a:blip r:embed="rId3"/>
          <a:srcRect l="6666" t="23619" r="68984" b="53006"/>
          <a:stretch/>
        </p:blipFill>
        <p:spPr>
          <a:xfrm>
            <a:off x="533400" y="1127537"/>
            <a:ext cx="3733800" cy="2240280"/>
          </a:xfrm>
          <a:prstGeom prst="rect">
            <a:avLst/>
          </a:prstGeom>
        </p:spPr>
      </p:pic>
      <p:pic>
        <p:nvPicPr>
          <p:cNvPr id="42" name="图片 41"/>
          <p:cNvPicPr>
            <a:picLocks noChangeAspect="1"/>
          </p:cNvPicPr>
          <p:nvPr/>
        </p:nvPicPr>
        <p:blipFill rotWithShape="1">
          <a:blip r:embed="rId4"/>
          <a:srcRect l="31970" t="25495" r="33505" b="61758"/>
          <a:stretch/>
        </p:blipFill>
        <p:spPr>
          <a:xfrm>
            <a:off x="381000" y="3505200"/>
            <a:ext cx="4622794" cy="1066800"/>
          </a:xfrm>
          <a:prstGeom prst="rect">
            <a:avLst/>
          </a:prstGeom>
        </p:spPr>
      </p:pic>
      <p:pic>
        <p:nvPicPr>
          <p:cNvPr id="43" name="图片 42"/>
          <p:cNvPicPr>
            <a:picLocks noChangeAspect="1"/>
          </p:cNvPicPr>
          <p:nvPr/>
        </p:nvPicPr>
        <p:blipFill rotWithShape="1">
          <a:blip r:embed="rId5"/>
          <a:srcRect l="66537" t="23346" r="7199" b="56421"/>
          <a:stretch/>
        </p:blipFill>
        <p:spPr>
          <a:xfrm>
            <a:off x="1357081" y="4572000"/>
            <a:ext cx="3646713" cy="1755825"/>
          </a:xfrm>
          <a:prstGeom prst="rect">
            <a:avLst/>
          </a:prstGeom>
        </p:spPr>
      </p:pic>
      <p:pic>
        <p:nvPicPr>
          <p:cNvPr id="44" name="图片 43"/>
          <p:cNvPicPr>
            <a:picLocks noChangeAspect="1"/>
          </p:cNvPicPr>
          <p:nvPr/>
        </p:nvPicPr>
        <p:blipFill rotWithShape="1">
          <a:blip r:embed="rId5"/>
          <a:srcRect l="11539" t="56924" r="61538" b="9230"/>
          <a:stretch/>
        </p:blipFill>
        <p:spPr>
          <a:xfrm>
            <a:off x="5243281" y="1600200"/>
            <a:ext cx="3900719" cy="3064851"/>
          </a:xfrm>
          <a:prstGeom prst="rect">
            <a:avLst/>
          </a:prstGeom>
        </p:spPr>
      </p:pic>
    </p:spTree>
    <p:extLst>
      <p:ext uri="{BB962C8B-B14F-4D97-AF65-F5344CB8AC3E}">
        <p14:creationId xmlns:p14="http://schemas.microsoft.com/office/powerpoint/2010/main" val="25825058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9"/>
          <p:cNvSpPr txBox="1"/>
          <p:nvPr/>
        </p:nvSpPr>
        <p:spPr>
          <a:xfrm>
            <a:off x="735866" y="340884"/>
            <a:ext cx="7951793" cy="707886"/>
          </a:xfrm>
          <a:prstGeom prst="rect">
            <a:avLst/>
          </a:prstGeom>
          <a:noFill/>
        </p:spPr>
        <p:txBody>
          <a:bodyPr wrap="square" rtlCol="0">
            <a:spAutoFit/>
          </a:bodyPr>
          <a:lstStyle/>
          <a:p>
            <a:pPr algn="ctr" eaLnBrk="0" hangingPunct="0">
              <a:spcBef>
                <a:spcPct val="0"/>
              </a:spcBef>
            </a:pPr>
            <a:r>
              <a:rPr lang="en-US" altLang="zh-CN" sz="4000" b="1" dirty="0">
                <a:solidFill>
                  <a:srgbClr val="4A206A"/>
                </a:solidFill>
                <a:latin typeface="Times New Roman" panose="02020603050405020304" pitchFamily="18" charset="0"/>
                <a:ea typeface="微软雅黑" pitchFamily="34" charset="-122"/>
                <a:cs typeface="Times New Roman" panose="02020603050405020304" pitchFamily="18" charset="0"/>
              </a:rPr>
              <a:t>RLC</a:t>
            </a:r>
            <a:r>
              <a:rPr lang="zh-CN" altLang="en-US" sz="4000" b="1" dirty="0">
                <a:solidFill>
                  <a:srgbClr val="4A206A"/>
                </a:solidFill>
                <a:latin typeface="Times New Roman" panose="02020603050405020304" pitchFamily="18" charset="0"/>
                <a:ea typeface="微软雅黑" pitchFamily="34" charset="-122"/>
                <a:cs typeface="Times New Roman" panose="02020603050405020304" pitchFamily="18" charset="0"/>
              </a:rPr>
              <a:t>串联电路频率特性和滤波特性</a:t>
            </a:r>
          </a:p>
        </p:txBody>
      </p:sp>
      <p:pic>
        <p:nvPicPr>
          <p:cNvPr id="41" name="图片 40"/>
          <p:cNvPicPr>
            <a:picLocks noChangeAspect="1"/>
          </p:cNvPicPr>
          <p:nvPr/>
        </p:nvPicPr>
        <p:blipFill rotWithShape="1">
          <a:blip r:embed="rId3"/>
          <a:srcRect l="6666" t="23619" r="68984" b="53006"/>
          <a:stretch/>
        </p:blipFill>
        <p:spPr>
          <a:xfrm>
            <a:off x="533400" y="1127537"/>
            <a:ext cx="3733800" cy="2240280"/>
          </a:xfrm>
          <a:prstGeom prst="rect">
            <a:avLst/>
          </a:prstGeom>
        </p:spPr>
      </p:pic>
      <p:pic>
        <p:nvPicPr>
          <p:cNvPr id="2" name="图片 1"/>
          <p:cNvPicPr>
            <a:picLocks noChangeAspect="1"/>
          </p:cNvPicPr>
          <p:nvPr/>
        </p:nvPicPr>
        <p:blipFill rotWithShape="1">
          <a:blip r:embed="rId4"/>
          <a:srcRect l="36145" t="24519" r="31132" b="63851"/>
          <a:stretch/>
        </p:blipFill>
        <p:spPr>
          <a:xfrm>
            <a:off x="0" y="3497165"/>
            <a:ext cx="5257800" cy="1167886"/>
          </a:xfrm>
          <a:prstGeom prst="rect">
            <a:avLst/>
          </a:prstGeom>
        </p:spPr>
      </p:pic>
      <p:pic>
        <p:nvPicPr>
          <p:cNvPr id="3" name="图片 2"/>
          <p:cNvPicPr>
            <a:picLocks noChangeAspect="1"/>
          </p:cNvPicPr>
          <p:nvPr/>
        </p:nvPicPr>
        <p:blipFill rotWithShape="1">
          <a:blip r:embed="rId4"/>
          <a:srcRect l="69015" t="24477" r="4694" b="56243"/>
          <a:stretch/>
        </p:blipFill>
        <p:spPr>
          <a:xfrm>
            <a:off x="1267696" y="4682636"/>
            <a:ext cx="3990104" cy="1828800"/>
          </a:xfrm>
          <a:prstGeom prst="rect">
            <a:avLst/>
          </a:prstGeom>
        </p:spPr>
      </p:pic>
      <p:pic>
        <p:nvPicPr>
          <p:cNvPr id="4" name="图片 3"/>
          <p:cNvPicPr>
            <a:picLocks noChangeAspect="1"/>
          </p:cNvPicPr>
          <p:nvPr/>
        </p:nvPicPr>
        <p:blipFill rotWithShape="1">
          <a:blip r:embed="rId4"/>
          <a:srcRect l="7292" t="51842" r="67708" b="11491"/>
          <a:stretch/>
        </p:blipFill>
        <p:spPr>
          <a:xfrm>
            <a:off x="5105400" y="914400"/>
            <a:ext cx="3886200" cy="3562352"/>
          </a:xfrm>
          <a:prstGeom prst="rect">
            <a:avLst/>
          </a:prstGeom>
        </p:spPr>
      </p:pic>
    </p:spTree>
    <p:extLst>
      <p:ext uri="{BB962C8B-B14F-4D97-AF65-F5344CB8AC3E}">
        <p14:creationId xmlns:p14="http://schemas.microsoft.com/office/powerpoint/2010/main" val="14444035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ext Box 2"/>
          <p:cNvSpPr txBox="1">
            <a:spLocks noChangeArrowheads="1"/>
          </p:cNvSpPr>
          <p:nvPr/>
        </p:nvSpPr>
        <p:spPr bwMode="auto">
          <a:xfrm>
            <a:off x="1933956" y="93880"/>
            <a:ext cx="4801314" cy="707886"/>
          </a:xfrm>
          <a:prstGeom prst="rect">
            <a:avLst/>
          </a:prstGeom>
          <a:noFill/>
          <a:ln w="19050">
            <a:noFill/>
            <a:miter lim="800000"/>
            <a:headEnd/>
            <a:tailEnd/>
          </a:ln>
          <a:effectLst/>
        </p:spPr>
        <p:txBody>
          <a:bodyPr wrap="none" anchor="ctr">
            <a:spAutoFit/>
          </a:bodyPr>
          <a:lstStyle/>
          <a:p>
            <a:pPr algn="ctr" eaLnBrk="0" hangingPunct="0">
              <a:spcBef>
                <a:spcPct val="0"/>
              </a:spcBef>
            </a:pPr>
            <a:r>
              <a:rPr lang="zh-CN" altLang="en-US" sz="4000" b="1" dirty="0">
                <a:solidFill>
                  <a:srgbClr val="4A206A"/>
                </a:solidFill>
                <a:latin typeface="Times New Roman" panose="02020603050405020304" pitchFamily="18" charset="0"/>
                <a:ea typeface="微软雅黑" pitchFamily="34" charset="-122"/>
                <a:cs typeface="Times New Roman" panose="02020603050405020304" pitchFamily="18" charset="0"/>
              </a:rPr>
              <a:t>实际的</a:t>
            </a:r>
            <a:r>
              <a:rPr lang="zh-CN" altLang="en-US" sz="4000" b="1" dirty="0" smtClean="0">
                <a:solidFill>
                  <a:srgbClr val="4A206A"/>
                </a:solidFill>
                <a:latin typeface="Times New Roman" panose="02020603050405020304" pitchFamily="18" charset="0"/>
                <a:ea typeface="微软雅黑" pitchFamily="34" charset="-122"/>
                <a:cs typeface="Times New Roman" panose="02020603050405020304" pitchFamily="18" charset="0"/>
              </a:rPr>
              <a:t>滤波电路模型</a:t>
            </a:r>
            <a:endParaRPr lang="zh-CN" altLang="en-US" sz="4000" b="1" dirty="0">
              <a:solidFill>
                <a:srgbClr val="4A206A"/>
              </a:solidFill>
              <a:latin typeface="Times New Roman" panose="02020603050405020304" pitchFamily="18" charset="0"/>
              <a:ea typeface="微软雅黑" pitchFamily="34" charset="-122"/>
              <a:cs typeface="Times New Roman" panose="02020603050405020304" pitchFamily="18" charset="0"/>
            </a:endParaRPr>
          </a:p>
        </p:txBody>
      </p:sp>
      <p:grpSp>
        <p:nvGrpSpPr>
          <p:cNvPr id="140" name="Group 3"/>
          <p:cNvGrpSpPr>
            <a:grpSpLocks/>
          </p:cNvGrpSpPr>
          <p:nvPr/>
        </p:nvGrpSpPr>
        <p:grpSpPr bwMode="auto">
          <a:xfrm>
            <a:off x="519057" y="1065213"/>
            <a:ext cx="4298950" cy="2509839"/>
            <a:chOff x="1314" y="507"/>
            <a:chExt cx="2708" cy="1581"/>
          </a:xfrm>
        </p:grpSpPr>
        <p:sp>
          <p:nvSpPr>
            <p:cNvPr id="141" name="Line 4"/>
            <p:cNvSpPr>
              <a:spLocks noChangeShapeType="1"/>
            </p:cNvSpPr>
            <p:nvPr/>
          </p:nvSpPr>
          <p:spPr bwMode="auto">
            <a:xfrm>
              <a:off x="2366" y="1710"/>
              <a:ext cx="0" cy="192"/>
            </a:xfrm>
            <a:prstGeom prst="line">
              <a:avLst/>
            </a:prstGeom>
            <a:noFill/>
            <a:ln w="19050">
              <a:solidFill>
                <a:schemeClr val="tx1"/>
              </a:solidFill>
              <a:round/>
              <a:headEnd/>
              <a:tailEnd/>
            </a:ln>
            <a:effectLst/>
          </p:spPr>
          <p:txBody>
            <a:bodyPr wrap="none" anchor="ct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142" name="Line 5"/>
            <p:cNvSpPr>
              <a:spLocks noChangeShapeType="1"/>
            </p:cNvSpPr>
            <p:nvPr/>
          </p:nvSpPr>
          <p:spPr bwMode="auto">
            <a:xfrm flipV="1">
              <a:off x="2366" y="1122"/>
              <a:ext cx="0" cy="218"/>
            </a:xfrm>
            <a:prstGeom prst="line">
              <a:avLst/>
            </a:prstGeom>
            <a:noFill/>
            <a:ln w="19050">
              <a:solidFill>
                <a:schemeClr val="tx1"/>
              </a:solidFill>
              <a:round/>
              <a:headEnd/>
              <a:tailEnd/>
            </a:ln>
            <a:effectLst/>
          </p:spPr>
          <p:txBody>
            <a:bodyPr wrap="none" anchor="ct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143" name="Line 6"/>
            <p:cNvSpPr>
              <a:spLocks noChangeShapeType="1"/>
            </p:cNvSpPr>
            <p:nvPr/>
          </p:nvSpPr>
          <p:spPr bwMode="auto">
            <a:xfrm>
              <a:off x="2364" y="1122"/>
              <a:ext cx="482" cy="0"/>
            </a:xfrm>
            <a:prstGeom prst="line">
              <a:avLst/>
            </a:prstGeom>
            <a:noFill/>
            <a:ln w="19050">
              <a:solidFill>
                <a:schemeClr val="tx1"/>
              </a:solidFill>
              <a:round/>
              <a:headEnd/>
              <a:tailEnd/>
            </a:ln>
            <a:effectLst/>
          </p:spPr>
          <p:txBody>
            <a:bodyPr wrap="none" anchor="ct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144" name="Line 7"/>
            <p:cNvSpPr>
              <a:spLocks noChangeShapeType="1"/>
            </p:cNvSpPr>
            <p:nvPr/>
          </p:nvSpPr>
          <p:spPr bwMode="auto">
            <a:xfrm flipH="1">
              <a:off x="1382" y="948"/>
              <a:ext cx="232" cy="0"/>
            </a:xfrm>
            <a:prstGeom prst="line">
              <a:avLst/>
            </a:prstGeom>
            <a:noFill/>
            <a:ln w="19050">
              <a:solidFill>
                <a:schemeClr val="tx1"/>
              </a:solidFill>
              <a:round/>
              <a:headEnd/>
              <a:tailEnd/>
            </a:ln>
            <a:effectLst/>
          </p:spPr>
          <p:txBody>
            <a:bodyPr wrap="none" anchor="ct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145" name="Line 8"/>
            <p:cNvSpPr>
              <a:spLocks noChangeShapeType="1"/>
            </p:cNvSpPr>
            <p:nvPr/>
          </p:nvSpPr>
          <p:spPr bwMode="auto">
            <a:xfrm flipV="1">
              <a:off x="1376" y="2058"/>
              <a:ext cx="2578" cy="0"/>
            </a:xfrm>
            <a:prstGeom prst="line">
              <a:avLst/>
            </a:prstGeom>
            <a:noFill/>
            <a:ln w="19050">
              <a:solidFill>
                <a:schemeClr val="tx1"/>
              </a:solidFill>
              <a:round/>
              <a:headEnd/>
              <a:tailEnd/>
            </a:ln>
            <a:effectLst/>
          </p:spPr>
          <p:txBody>
            <a:bodyPr wrap="none" anchor="ct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146" name="Line 9"/>
            <p:cNvSpPr>
              <a:spLocks noChangeShapeType="1"/>
            </p:cNvSpPr>
            <p:nvPr/>
          </p:nvSpPr>
          <p:spPr bwMode="auto">
            <a:xfrm>
              <a:off x="2846" y="1122"/>
              <a:ext cx="0" cy="336"/>
            </a:xfrm>
            <a:prstGeom prst="line">
              <a:avLst/>
            </a:prstGeom>
            <a:noFill/>
            <a:ln w="19050">
              <a:solidFill>
                <a:schemeClr val="tx1"/>
              </a:solidFill>
              <a:round/>
              <a:headEnd/>
              <a:tailEnd/>
            </a:ln>
            <a:effectLst/>
          </p:spPr>
          <p:txBody>
            <a:bodyPr wrap="none" anchor="ct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147" name="Line 10"/>
            <p:cNvSpPr>
              <a:spLocks noChangeShapeType="1"/>
            </p:cNvSpPr>
            <p:nvPr/>
          </p:nvSpPr>
          <p:spPr bwMode="auto">
            <a:xfrm>
              <a:off x="2846" y="1554"/>
              <a:ext cx="0" cy="336"/>
            </a:xfrm>
            <a:prstGeom prst="line">
              <a:avLst/>
            </a:prstGeom>
            <a:noFill/>
            <a:ln w="19050">
              <a:solidFill>
                <a:schemeClr val="tx1"/>
              </a:solidFill>
              <a:round/>
              <a:headEnd/>
              <a:tailEnd/>
            </a:ln>
            <a:effectLst/>
          </p:spPr>
          <p:txBody>
            <a:bodyPr wrap="none" anchor="ct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148" name="Text Box 11"/>
            <p:cNvSpPr txBox="1">
              <a:spLocks noChangeArrowheads="1"/>
            </p:cNvSpPr>
            <p:nvPr/>
          </p:nvSpPr>
          <p:spPr bwMode="auto">
            <a:xfrm>
              <a:off x="2072" y="1359"/>
              <a:ext cx="269" cy="252"/>
            </a:xfrm>
            <a:prstGeom prst="rect">
              <a:avLst/>
            </a:prstGeom>
            <a:noFill/>
            <a:ln w="9525">
              <a:noFill/>
              <a:miter lim="800000"/>
              <a:headEnd/>
              <a:tailEnd/>
            </a:ln>
            <a:effectLst/>
          </p:spPr>
          <p:txBody>
            <a:bodyPr wrap="none">
              <a:spAutoFit/>
            </a:bodyPr>
            <a:lstStyle/>
            <a:p>
              <a:pPr eaLnBrk="1" hangingPunct="1"/>
              <a:r>
                <a:rPr lang="en-US" altLang="zh-CN" sz="2000" b="1" i="1">
                  <a:solidFill>
                    <a:schemeClr val="accent6">
                      <a:lumMod val="50000"/>
                    </a:schemeClr>
                  </a:solidFill>
                  <a:latin typeface="Times New Roman" pitchFamily="18" charset="0"/>
                  <a:cs typeface="Times New Roman" pitchFamily="18" charset="0"/>
                </a:rPr>
                <a:t>L</a:t>
              </a:r>
              <a:r>
                <a:rPr lang="en-US" altLang="zh-CN" sz="2000" b="1" baseline="-25000">
                  <a:solidFill>
                    <a:schemeClr val="accent6">
                      <a:lumMod val="50000"/>
                    </a:schemeClr>
                  </a:solidFill>
                  <a:latin typeface="Times New Roman" pitchFamily="18" charset="0"/>
                  <a:cs typeface="Times New Roman" pitchFamily="18" charset="0"/>
                </a:rPr>
                <a:t>2</a:t>
              </a:r>
              <a:endParaRPr lang="en-US" altLang="zh-CN" sz="2000" b="1">
                <a:solidFill>
                  <a:schemeClr val="accent6">
                    <a:lumMod val="50000"/>
                  </a:schemeClr>
                </a:solidFill>
                <a:latin typeface="Times New Roman" pitchFamily="18" charset="0"/>
                <a:cs typeface="Times New Roman" pitchFamily="18" charset="0"/>
              </a:endParaRPr>
            </a:p>
          </p:txBody>
        </p:sp>
        <p:sp>
          <p:nvSpPr>
            <p:cNvPr id="149" name="Text Box 12"/>
            <p:cNvSpPr txBox="1">
              <a:spLocks noChangeArrowheads="1"/>
            </p:cNvSpPr>
            <p:nvPr/>
          </p:nvSpPr>
          <p:spPr bwMode="auto">
            <a:xfrm>
              <a:off x="1673" y="570"/>
              <a:ext cx="297" cy="252"/>
            </a:xfrm>
            <a:prstGeom prst="rect">
              <a:avLst/>
            </a:prstGeom>
            <a:noFill/>
            <a:ln w="9525">
              <a:noFill/>
              <a:miter lim="800000"/>
              <a:headEnd/>
              <a:tailEnd/>
            </a:ln>
            <a:effectLst/>
          </p:spPr>
          <p:txBody>
            <a:bodyPr>
              <a:spAutoFit/>
            </a:bodyPr>
            <a:lstStyle/>
            <a:p>
              <a:pPr eaLnBrk="1" hangingPunct="1"/>
              <a:r>
                <a:rPr lang="en-US" altLang="zh-CN" sz="2000" b="1" i="1">
                  <a:solidFill>
                    <a:schemeClr val="accent6">
                      <a:lumMod val="50000"/>
                    </a:schemeClr>
                  </a:solidFill>
                  <a:latin typeface="Times New Roman" pitchFamily="18" charset="0"/>
                  <a:cs typeface="Times New Roman" pitchFamily="18" charset="0"/>
                </a:rPr>
                <a:t>L</a:t>
              </a:r>
              <a:r>
                <a:rPr lang="en-US" altLang="zh-CN" sz="2000" b="1" baseline="-25000">
                  <a:solidFill>
                    <a:schemeClr val="accent6">
                      <a:lumMod val="50000"/>
                    </a:schemeClr>
                  </a:solidFill>
                  <a:latin typeface="Times New Roman" pitchFamily="18" charset="0"/>
                  <a:cs typeface="Times New Roman" pitchFamily="18" charset="0"/>
                </a:rPr>
                <a:t>1</a:t>
              </a:r>
              <a:endParaRPr lang="en-US" altLang="zh-CN" sz="2000" b="1">
                <a:solidFill>
                  <a:schemeClr val="accent6">
                    <a:lumMod val="50000"/>
                  </a:schemeClr>
                </a:solidFill>
                <a:latin typeface="Times New Roman" pitchFamily="18" charset="0"/>
                <a:cs typeface="Times New Roman" pitchFamily="18" charset="0"/>
              </a:endParaRPr>
            </a:p>
          </p:txBody>
        </p:sp>
        <p:sp>
          <p:nvSpPr>
            <p:cNvPr id="150" name="Text Box 13"/>
            <p:cNvSpPr txBox="1">
              <a:spLocks noChangeArrowheads="1"/>
            </p:cNvSpPr>
            <p:nvPr/>
          </p:nvSpPr>
          <p:spPr bwMode="auto">
            <a:xfrm>
              <a:off x="2942" y="1362"/>
              <a:ext cx="278" cy="252"/>
            </a:xfrm>
            <a:prstGeom prst="rect">
              <a:avLst/>
            </a:prstGeom>
            <a:noFill/>
            <a:ln w="9525">
              <a:noFill/>
              <a:miter lim="800000"/>
              <a:headEnd/>
              <a:tailEnd/>
            </a:ln>
            <a:effectLst/>
          </p:spPr>
          <p:txBody>
            <a:bodyPr wrap="none">
              <a:spAutoFit/>
            </a:bodyPr>
            <a:lstStyle/>
            <a:p>
              <a:pPr eaLnBrk="1" hangingPunct="1"/>
              <a:r>
                <a:rPr lang="en-US" altLang="zh-CN" sz="2000" b="1" i="1">
                  <a:solidFill>
                    <a:schemeClr val="accent6">
                      <a:lumMod val="50000"/>
                    </a:schemeClr>
                  </a:solidFill>
                  <a:latin typeface="Times New Roman" pitchFamily="18" charset="0"/>
                  <a:cs typeface="Times New Roman" pitchFamily="18" charset="0"/>
                </a:rPr>
                <a:t>C</a:t>
              </a:r>
              <a:r>
                <a:rPr lang="en-US" altLang="zh-CN" sz="2000" b="1" baseline="-25000">
                  <a:solidFill>
                    <a:schemeClr val="accent6">
                      <a:lumMod val="50000"/>
                    </a:schemeClr>
                  </a:solidFill>
                  <a:latin typeface="Times New Roman" pitchFamily="18" charset="0"/>
                  <a:cs typeface="Times New Roman" pitchFamily="18" charset="0"/>
                </a:rPr>
                <a:t>2</a:t>
              </a:r>
              <a:endParaRPr lang="en-US" altLang="zh-CN" sz="2000" b="1">
                <a:solidFill>
                  <a:schemeClr val="accent6">
                    <a:lumMod val="50000"/>
                  </a:schemeClr>
                </a:solidFill>
                <a:latin typeface="Times New Roman" pitchFamily="18" charset="0"/>
                <a:cs typeface="Times New Roman" pitchFamily="18" charset="0"/>
              </a:endParaRPr>
            </a:p>
          </p:txBody>
        </p:sp>
        <p:grpSp>
          <p:nvGrpSpPr>
            <p:cNvPr id="151" name="Group 14"/>
            <p:cNvGrpSpPr>
              <a:grpSpLocks/>
            </p:cNvGrpSpPr>
            <p:nvPr/>
          </p:nvGrpSpPr>
          <p:grpSpPr bwMode="auto">
            <a:xfrm>
              <a:off x="2714" y="1461"/>
              <a:ext cx="258" cy="93"/>
              <a:chOff x="1351" y="3976"/>
              <a:chExt cx="174" cy="93"/>
            </a:xfrm>
          </p:grpSpPr>
          <p:sp>
            <p:nvSpPr>
              <p:cNvPr id="187" name="Line 15"/>
              <p:cNvSpPr>
                <a:spLocks noChangeShapeType="1"/>
              </p:cNvSpPr>
              <p:nvPr/>
            </p:nvSpPr>
            <p:spPr bwMode="auto">
              <a:xfrm>
                <a:off x="1351" y="3976"/>
                <a:ext cx="174" cy="1"/>
              </a:xfrm>
              <a:prstGeom prst="line">
                <a:avLst/>
              </a:prstGeom>
              <a:noFill/>
              <a:ln w="28575">
                <a:solidFill>
                  <a:srgbClr val="000000"/>
                </a:solidFill>
                <a:round/>
                <a:headEnd/>
                <a:tailEnd/>
              </a:ln>
            </p:spPr>
            <p:txBody>
              <a:bodyP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188" name="Line 16"/>
              <p:cNvSpPr>
                <a:spLocks noChangeShapeType="1"/>
              </p:cNvSpPr>
              <p:nvPr/>
            </p:nvSpPr>
            <p:spPr bwMode="auto">
              <a:xfrm>
                <a:off x="1351" y="4068"/>
                <a:ext cx="174" cy="1"/>
              </a:xfrm>
              <a:prstGeom prst="line">
                <a:avLst/>
              </a:prstGeom>
              <a:noFill/>
              <a:ln w="28575">
                <a:solidFill>
                  <a:srgbClr val="000000"/>
                </a:solidFill>
                <a:round/>
                <a:headEnd/>
                <a:tailEnd/>
              </a:ln>
            </p:spPr>
            <p:txBody>
              <a:bodyPr/>
              <a:lstStyle/>
              <a:p>
                <a:endParaRPr lang="zh-CN" altLang="en-US" sz="2000">
                  <a:solidFill>
                    <a:schemeClr val="accent6">
                      <a:lumMod val="50000"/>
                    </a:schemeClr>
                  </a:solidFill>
                  <a:latin typeface="Times New Roman" pitchFamily="18" charset="0"/>
                  <a:cs typeface="Times New Roman" pitchFamily="18" charset="0"/>
                </a:endParaRPr>
              </a:p>
            </p:txBody>
          </p:sp>
        </p:grpSp>
        <p:grpSp>
          <p:nvGrpSpPr>
            <p:cNvPr id="152" name="Group 17"/>
            <p:cNvGrpSpPr>
              <a:grpSpLocks/>
            </p:cNvGrpSpPr>
            <p:nvPr/>
          </p:nvGrpSpPr>
          <p:grpSpPr bwMode="auto">
            <a:xfrm>
              <a:off x="1609" y="900"/>
              <a:ext cx="379" cy="57"/>
              <a:chOff x="1200" y="1584"/>
              <a:chExt cx="379" cy="45"/>
            </a:xfrm>
          </p:grpSpPr>
          <p:sp>
            <p:nvSpPr>
              <p:cNvPr id="183" name="Arc 18"/>
              <p:cNvSpPr>
                <a:spLocks/>
              </p:cNvSpPr>
              <p:nvPr/>
            </p:nvSpPr>
            <p:spPr bwMode="auto">
              <a:xfrm rot="5400000" flipH="1" flipV="1">
                <a:off x="1223" y="1561"/>
                <a:ext cx="45" cy="91"/>
              </a:xfrm>
              <a:custGeom>
                <a:avLst/>
                <a:gdLst>
                  <a:gd name="T0" fmla="*/ 0 w 22723"/>
                  <a:gd name="T1" fmla="*/ 0 h 43200"/>
                  <a:gd name="T2" fmla="*/ 0 w 22723"/>
                  <a:gd name="T3" fmla="*/ 0 h 43200"/>
                  <a:gd name="T4" fmla="*/ 0 w 22723"/>
                  <a:gd name="T5" fmla="*/ 0 h 43200"/>
                  <a:gd name="T6" fmla="*/ 0 60000 65536"/>
                  <a:gd name="T7" fmla="*/ 0 60000 65536"/>
                  <a:gd name="T8" fmla="*/ 0 60000 65536"/>
                </a:gdLst>
                <a:ahLst/>
                <a:cxnLst>
                  <a:cxn ang="T6">
                    <a:pos x="T0" y="T1"/>
                  </a:cxn>
                  <a:cxn ang="T7">
                    <a:pos x="T2" y="T3"/>
                  </a:cxn>
                  <a:cxn ang="T8">
                    <a:pos x="T4" y="T5"/>
                  </a:cxn>
                </a:cxnLst>
                <a:rect l="0" t="0" r="r" b="b"/>
                <a:pathLst>
                  <a:path w="22723" h="43200" fill="none" extrusionOk="0">
                    <a:moveTo>
                      <a:pt x="1123" y="0"/>
                    </a:moveTo>
                    <a:cubicBezTo>
                      <a:pt x="13052" y="0"/>
                      <a:pt x="22723" y="9670"/>
                      <a:pt x="22723" y="21600"/>
                    </a:cubicBezTo>
                    <a:cubicBezTo>
                      <a:pt x="22723" y="33529"/>
                      <a:pt x="13052" y="43200"/>
                      <a:pt x="1123" y="43200"/>
                    </a:cubicBezTo>
                    <a:cubicBezTo>
                      <a:pt x="748" y="43199"/>
                      <a:pt x="374" y="43190"/>
                      <a:pt x="0" y="43170"/>
                    </a:cubicBezTo>
                  </a:path>
                  <a:path w="22723" h="43200" stroke="0" extrusionOk="0">
                    <a:moveTo>
                      <a:pt x="1123" y="0"/>
                    </a:moveTo>
                    <a:cubicBezTo>
                      <a:pt x="13052" y="0"/>
                      <a:pt x="22723" y="9670"/>
                      <a:pt x="22723" y="21600"/>
                    </a:cubicBezTo>
                    <a:cubicBezTo>
                      <a:pt x="22723" y="33529"/>
                      <a:pt x="13052" y="43200"/>
                      <a:pt x="1123" y="43200"/>
                    </a:cubicBezTo>
                    <a:cubicBezTo>
                      <a:pt x="748" y="43199"/>
                      <a:pt x="374" y="43190"/>
                      <a:pt x="0" y="43170"/>
                    </a:cubicBezTo>
                    <a:lnTo>
                      <a:pt x="1123" y="21600"/>
                    </a:lnTo>
                    <a:lnTo>
                      <a:pt x="1123" y="0"/>
                    </a:lnTo>
                    <a:close/>
                  </a:path>
                </a:pathLst>
              </a:custGeom>
              <a:noFill/>
              <a:ln w="28575">
                <a:solidFill>
                  <a:schemeClr val="tx1"/>
                </a:solidFill>
                <a:round/>
                <a:headEnd/>
                <a:tailEnd/>
              </a:ln>
              <a:effectLst/>
            </p:spPr>
            <p:txBody>
              <a:bodyPr wrap="none" anchor="ct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184" name="Arc 19"/>
              <p:cNvSpPr>
                <a:spLocks/>
              </p:cNvSpPr>
              <p:nvPr/>
            </p:nvSpPr>
            <p:spPr bwMode="auto">
              <a:xfrm rot="5400000" flipH="1" flipV="1">
                <a:off x="1319" y="1561"/>
                <a:ext cx="45" cy="91"/>
              </a:xfrm>
              <a:custGeom>
                <a:avLst/>
                <a:gdLst>
                  <a:gd name="T0" fmla="*/ 0 w 22723"/>
                  <a:gd name="T1" fmla="*/ 0 h 43200"/>
                  <a:gd name="T2" fmla="*/ 0 w 22723"/>
                  <a:gd name="T3" fmla="*/ 0 h 43200"/>
                  <a:gd name="T4" fmla="*/ 0 w 22723"/>
                  <a:gd name="T5" fmla="*/ 0 h 43200"/>
                  <a:gd name="T6" fmla="*/ 0 60000 65536"/>
                  <a:gd name="T7" fmla="*/ 0 60000 65536"/>
                  <a:gd name="T8" fmla="*/ 0 60000 65536"/>
                </a:gdLst>
                <a:ahLst/>
                <a:cxnLst>
                  <a:cxn ang="T6">
                    <a:pos x="T0" y="T1"/>
                  </a:cxn>
                  <a:cxn ang="T7">
                    <a:pos x="T2" y="T3"/>
                  </a:cxn>
                  <a:cxn ang="T8">
                    <a:pos x="T4" y="T5"/>
                  </a:cxn>
                </a:cxnLst>
                <a:rect l="0" t="0" r="r" b="b"/>
                <a:pathLst>
                  <a:path w="22723" h="43200" fill="none" extrusionOk="0">
                    <a:moveTo>
                      <a:pt x="1123" y="0"/>
                    </a:moveTo>
                    <a:cubicBezTo>
                      <a:pt x="13052" y="0"/>
                      <a:pt x="22723" y="9670"/>
                      <a:pt x="22723" y="21600"/>
                    </a:cubicBezTo>
                    <a:cubicBezTo>
                      <a:pt x="22723" y="33529"/>
                      <a:pt x="13052" y="43200"/>
                      <a:pt x="1123" y="43200"/>
                    </a:cubicBezTo>
                    <a:cubicBezTo>
                      <a:pt x="748" y="43199"/>
                      <a:pt x="374" y="43190"/>
                      <a:pt x="0" y="43170"/>
                    </a:cubicBezTo>
                  </a:path>
                  <a:path w="22723" h="43200" stroke="0" extrusionOk="0">
                    <a:moveTo>
                      <a:pt x="1123" y="0"/>
                    </a:moveTo>
                    <a:cubicBezTo>
                      <a:pt x="13052" y="0"/>
                      <a:pt x="22723" y="9670"/>
                      <a:pt x="22723" y="21600"/>
                    </a:cubicBezTo>
                    <a:cubicBezTo>
                      <a:pt x="22723" y="33529"/>
                      <a:pt x="13052" y="43200"/>
                      <a:pt x="1123" y="43200"/>
                    </a:cubicBezTo>
                    <a:cubicBezTo>
                      <a:pt x="748" y="43199"/>
                      <a:pt x="374" y="43190"/>
                      <a:pt x="0" y="43170"/>
                    </a:cubicBezTo>
                    <a:lnTo>
                      <a:pt x="1123" y="21600"/>
                    </a:lnTo>
                    <a:lnTo>
                      <a:pt x="1123" y="0"/>
                    </a:lnTo>
                    <a:close/>
                  </a:path>
                </a:pathLst>
              </a:custGeom>
              <a:noFill/>
              <a:ln w="28575">
                <a:solidFill>
                  <a:schemeClr val="tx1"/>
                </a:solidFill>
                <a:round/>
                <a:headEnd/>
                <a:tailEnd/>
              </a:ln>
              <a:effectLst/>
            </p:spPr>
            <p:txBody>
              <a:bodyPr wrap="none" anchor="ct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185" name="Arc 20"/>
              <p:cNvSpPr>
                <a:spLocks/>
              </p:cNvSpPr>
              <p:nvPr/>
            </p:nvSpPr>
            <p:spPr bwMode="auto">
              <a:xfrm rot="5400000" flipH="1" flipV="1">
                <a:off x="1415" y="1561"/>
                <a:ext cx="45" cy="91"/>
              </a:xfrm>
              <a:custGeom>
                <a:avLst/>
                <a:gdLst>
                  <a:gd name="T0" fmla="*/ 0 w 22723"/>
                  <a:gd name="T1" fmla="*/ 0 h 43200"/>
                  <a:gd name="T2" fmla="*/ 0 w 22723"/>
                  <a:gd name="T3" fmla="*/ 0 h 43200"/>
                  <a:gd name="T4" fmla="*/ 0 w 22723"/>
                  <a:gd name="T5" fmla="*/ 0 h 43200"/>
                  <a:gd name="T6" fmla="*/ 0 60000 65536"/>
                  <a:gd name="T7" fmla="*/ 0 60000 65536"/>
                  <a:gd name="T8" fmla="*/ 0 60000 65536"/>
                </a:gdLst>
                <a:ahLst/>
                <a:cxnLst>
                  <a:cxn ang="T6">
                    <a:pos x="T0" y="T1"/>
                  </a:cxn>
                  <a:cxn ang="T7">
                    <a:pos x="T2" y="T3"/>
                  </a:cxn>
                  <a:cxn ang="T8">
                    <a:pos x="T4" y="T5"/>
                  </a:cxn>
                </a:cxnLst>
                <a:rect l="0" t="0" r="r" b="b"/>
                <a:pathLst>
                  <a:path w="22723" h="43200" fill="none" extrusionOk="0">
                    <a:moveTo>
                      <a:pt x="1123" y="0"/>
                    </a:moveTo>
                    <a:cubicBezTo>
                      <a:pt x="13052" y="0"/>
                      <a:pt x="22723" y="9670"/>
                      <a:pt x="22723" y="21600"/>
                    </a:cubicBezTo>
                    <a:cubicBezTo>
                      <a:pt x="22723" y="33529"/>
                      <a:pt x="13052" y="43200"/>
                      <a:pt x="1123" y="43200"/>
                    </a:cubicBezTo>
                    <a:cubicBezTo>
                      <a:pt x="748" y="43199"/>
                      <a:pt x="374" y="43190"/>
                      <a:pt x="0" y="43170"/>
                    </a:cubicBezTo>
                  </a:path>
                  <a:path w="22723" h="43200" stroke="0" extrusionOk="0">
                    <a:moveTo>
                      <a:pt x="1123" y="0"/>
                    </a:moveTo>
                    <a:cubicBezTo>
                      <a:pt x="13052" y="0"/>
                      <a:pt x="22723" y="9670"/>
                      <a:pt x="22723" y="21600"/>
                    </a:cubicBezTo>
                    <a:cubicBezTo>
                      <a:pt x="22723" y="33529"/>
                      <a:pt x="13052" y="43200"/>
                      <a:pt x="1123" y="43200"/>
                    </a:cubicBezTo>
                    <a:cubicBezTo>
                      <a:pt x="748" y="43199"/>
                      <a:pt x="374" y="43190"/>
                      <a:pt x="0" y="43170"/>
                    </a:cubicBezTo>
                    <a:lnTo>
                      <a:pt x="1123" y="21600"/>
                    </a:lnTo>
                    <a:lnTo>
                      <a:pt x="1123" y="0"/>
                    </a:lnTo>
                    <a:close/>
                  </a:path>
                </a:pathLst>
              </a:custGeom>
              <a:noFill/>
              <a:ln w="28575">
                <a:solidFill>
                  <a:schemeClr val="tx1"/>
                </a:solidFill>
                <a:round/>
                <a:headEnd/>
                <a:tailEnd/>
              </a:ln>
              <a:effectLst/>
            </p:spPr>
            <p:txBody>
              <a:bodyPr wrap="none" anchor="ct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186" name="Arc 21"/>
              <p:cNvSpPr>
                <a:spLocks/>
              </p:cNvSpPr>
              <p:nvPr/>
            </p:nvSpPr>
            <p:spPr bwMode="auto">
              <a:xfrm rot="5400000" flipH="1" flipV="1">
                <a:off x="1511" y="1561"/>
                <a:ext cx="45" cy="91"/>
              </a:xfrm>
              <a:custGeom>
                <a:avLst/>
                <a:gdLst>
                  <a:gd name="T0" fmla="*/ 0 w 22723"/>
                  <a:gd name="T1" fmla="*/ 0 h 43200"/>
                  <a:gd name="T2" fmla="*/ 0 w 22723"/>
                  <a:gd name="T3" fmla="*/ 0 h 43200"/>
                  <a:gd name="T4" fmla="*/ 0 w 22723"/>
                  <a:gd name="T5" fmla="*/ 0 h 43200"/>
                  <a:gd name="T6" fmla="*/ 0 60000 65536"/>
                  <a:gd name="T7" fmla="*/ 0 60000 65536"/>
                  <a:gd name="T8" fmla="*/ 0 60000 65536"/>
                </a:gdLst>
                <a:ahLst/>
                <a:cxnLst>
                  <a:cxn ang="T6">
                    <a:pos x="T0" y="T1"/>
                  </a:cxn>
                  <a:cxn ang="T7">
                    <a:pos x="T2" y="T3"/>
                  </a:cxn>
                  <a:cxn ang="T8">
                    <a:pos x="T4" y="T5"/>
                  </a:cxn>
                </a:cxnLst>
                <a:rect l="0" t="0" r="r" b="b"/>
                <a:pathLst>
                  <a:path w="22723" h="43200" fill="none" extrusionOk="0">
                    <a:moveTo>
                      <a:pt x="1123" y="0"/>
                    </a:moveTo>
                    <a:cubicBezTo>
                      <a:pt x="13052" y="0"/>
                      <a:pt x="22723" y="9670"/>
                      <a:pt x="22723" y="21600"/>
                    </a:cubicBezTo>
                    <a:cubicBezTo>
                      <a:pt x="22723" y="33529"/>
                      <a:pt x="13052" y="43200"/>
                      <a:pt x="1123" y="43200"/>
                    </a:cubicBezTo>
                    <a:cubicBezTo>
                      <a:pt x="748" y="43199"/>
                      <a:pt x="374" y="43190"/>
                      <a:pt x="0" y="43170"/>
                    </a:cubicBezTo>
                  </a:path>
                  <a:path w="22723" h="43200" stroke="0" extrusionOk="0">
                    <a:moveTo>
                      <a:pt x="1123" y="0"/>
                    </a:moveTo>
                    <a:cubicBezTo>
                      <a:pt x="13052" y="0"/>
                      <a:pt x="22723" y="9670"/>
                      <a:pt x="22723" y="21600"/>
                    </a:cubicBezTo>
                    <a:cubicBezTo>
                      <a:pt x="22723" y="33529"/>
                      <a:pt x="13052" y="43200"/>
                      <a:pt x="1123" y="43200"/>
                    </a:cubicBezTo>
                    <a:cubicBezTo>
                      <a:pt x="748" y="43199"/>
                      <a:pt x="374" y="43190"/>
                      <a:pt x="0" y="43170"/>
                    </a:cubicBezTo>
                    <a:lnTo>
                      <a:pt x="1123" y="21600"/>
                    </a:lnTo>
                    <a:lnTo>
                      <a:pt x="1123" y="0"/>
                    </a:lnTo>
                    <a:close/>
                  </a:path>
                </a:pathLst>
              </a:custGeom>
              <a:noFill/>
              <a:ln w="28575">
                <a:solidFill>
                  <a:schemeClr val="tx1"/>
                </a:solidFill>
                <a:round/>
                <a:headEnd/>
                <a:tailEnd/>
              </a:ln>
              <a:effectLst/>
            </p:spPr>
            <p:txBody>
              <a:bodyPr wrap="none" anchor="ctr"/>
              <a:lstStyle/>
              <a:p>
                <a:endParaRPr lang="zh-CN" altLang="en-US" sz="2000">
                  <a:solidFill>
                    <a:schemeClr val="accent6">
                      <a:lumMod val="50000"/>
                    </a:schemeClr>
                  </a:solidFill>
                  <a:latin typeface="Times New Roman" pitchFamily="18" charset="0"/>
                  <a:cs typeface="Times New Roman" pitchFamily="18" charset="0"/>
                </a:endParaRPr>
              </a:p>
            </p:txBody>
          </p:sp>
        </p:grpSp>
        <p:sp>
          <p:nvSpPr>
            <p:cNvPr id="153" name="Oval 22"/>
            <p:cNvSpPr>
              <a:spLocks noChangeArrowheads="1"/>
            </p:cNvSpPr>
            <p:nvPr/>
          </p:nvSpPr>
          <p:spPr bwMode="auto">
            <a:xfrm>
              <a:off x="1314" y="2014"/>
              <a:ext cx="68" cy="68"/>
            </a:xfrm>
            <a:prstGeom prst="ellipse">
              <a:avLst/>
            </a:prstGeom>
            <a:noFill/>
            <a:ln w="19050">
              <a:solidFill>
                <a:schemeClr val="tx1"/>
              </a:solidFill>
              <a:round/>
              <a:headEnd/>
              <a:tailEnd/>
            </a:ln>
            <a:effectLst/>
          </p:spPr>
          <p:txBody>
            <a:bodyPr wrap="none" anchor="ctr">
              <a:spAutoFit/>
            </a:bodyPr>
            <a:lstStyle/>
            <a:p>
              <a:pPr eaLnBrk="1" hangingPunct="1"/>
              <a:endParaRPr lang="zh-CN" altLang="en-US" sz="2000">
                <a:solidFill>
                  <a:schemeClr val="accent6">
                    <a:lumMod val="50000"/>
                  </a:schemeClr>
                </a:solidFill>
                <a:latin typeface="Times New Roman" pitchFamily="18" charset="0"/>
                <a:cs typeface="Times New Roman" pitchFamily="18" charset="0"/>
              </a:endParaRPr>
            </a:p>
          </p:txBody>
        </p:sp>
        <p:sp>
          <p:nvSpPr>
            <p:cNvPr id="154" name="Oval 23"/>
            <p:cNvSpPr>
              <a:spLocks noChangeArrowheads="1"/>
            </p:cNvSpPr>
            <p:nvPr/>
          </p:nvSpPr>
          <p:spPr bwMode="auto">
            <a:xfrm>
              <a:off x="1314" y="912"/>
              <a:ext cx="68" cy="68"/>
            </a:xfrm>
            <a:prstGeom prst="ellipse">
              <a:avLst/>
            </a:prstGeom>
            <a:noFill/>
            <a:ln w="19050">
              <a:solidFill>
                <a:schemeClr val="tx1"/>
              </a:solidFill>
              <a:round/>
              <a:headEnd/>
              <a:tailEnd/>
            </a:ln>
            <a:effectLst/>
          </p:spPr>
          <p:txBody>
            <a:bodyPr wrap="none" anchor="ctr">
              <a:spAutoFit/>
            </a:bodyPr>
            <a:lstStyle/>
            <a:p>
              <a:pPr eaLnBrk="1" hangingPunct="1"/>
              <a:endParaRPr lang="zh-CN" altLang="en-US" sz="2000">
                <a:solidFill>
                  <a:schemeClr val="accent6">
                    <a:lumMod val="50000"/>
                  </a:schemeClr>
                </a:solidFill>
                <a:latin typeface="Times New Roman" pitchFamily="18" charset="0"/>
                <a:cs typeface="Times New Roman" pitchFamily="18" charset="0"/>
              </a:endParaRPr>
            </a:p>
          </p:txBody>
        </p:sp>
        <p:grpSp>
          <p:nvGrpSpPr>
            <p:cNvPr id="155" name="Group 24"/>
            <p:cNvGrpSpPr>
              <a:grpSpLocks/>
            </p:cNvGrpSpPr>
            <p:nvPr/>
          </p:nvGrpSpPr>
          <p:grpSpPr bwMode="auto">
            <a:xfrm rot="5400000">
              <a:off x="2204" y="1502"/>
              <a:ext cx="379" cy="57"/>
              <a:chOff x="1200" y="1584"/>
              <a:chExt cx="379" cy="45"/>
            </a:xfrm>
          </p:grpSpPr>
          <p:sp>
            <p:nvSpPr>
              <p:cNvPr id="179" name="Arc 25"/>
              <p:cNvSpPr>
                <a:spLocks/>
              </p:cNvSpPr>
              <p:nvPr/>
            </p:nvSpPr>
            <p:spPr bwMode="auto">
              <a:xfrm rot="5400000" flipH="1" flipV="1">
                <a:off x="1223" y="1561"/>
                <a:ext cx="45" cy="91"/>
              </a:xfrm>
              <a:custGeom>
                <a:avLst/>
                <a:gdLst>
                  <a:gd name="T0" fmla="*/ 0 w 22723"/>
                  <a:gd name="T1" fmla="*/ 0 h 43200"/>
                  <a:gd name="T2" fmla="*/ 0 w 22723"/>
                  <a:gd name="T3" fmla="*/ 0 h 43200"/>
                  <a:gd name="T4" fmla="*/ 0 w 22723"/>
                  <a:gd name="T5" fmla="*/ 0 h 43200"/>
                  <a:gd name="T6" fmla="*/ 0 60000 65536"/>
                  <a:gd name="T7" fmla="*/ 0 60000 65536"/>
                  <a:gd name="T8" fmla="*/ 0 60000 65536"/>
                </a:gdLst>
                <a:ahLst/>
                <a:cxnLst>
                  <a:cxn ang="T6">
                    <a:pos x="T0" y="T1"/>
                  </a:cxn>
                  <a:cxn ang="T7">
                    <a:pos x="T2" y="T3"/>
                  </a:cxn>
                  <a:cxn ang="T8">
                    <a:pos x="T4" y="T5"/>
                  </a:cxn>
                </a:cxnLst>
                <a:rect l="0" t="0" r="r" b="b"/>
                <a:pathLst>
                  <a:path w="22723" h="43200" fill="none" extrusionOk="0">
                    <a:moveTo>
                      <a:pt x="1123" y="0"/>
                    </a:moveTo>
                    <a:cubicBezTo>
                      <a:pt x="13052" y="0"/>
                      <a:pt x="22723" y="9670"/>
                      <a:pt x="22723" y="21600"/>
                    </a:cubicBezTo>
                    <a:cubicBezTo>
                      <a:pt x="22723" y="33529"/>
                      <a:pt x="13052" y="43200"/>
                      <a:pt x="1123" y="43200"/>
                    </a:cubicBezTo>
                    <a:cubicBezTo>
                      <a:pt x="748" y="43199"/>
                      <a:pt x="374" y="43190"/>
                      <a:pt x="0" y="43170"/>
                    </a:cubicBezTo>
                  </a:path>
                  <a:path w="22723" h="43200" stroke="0" extrusionOk="0">
                    <a:moveTo>
                      <a:pt x="1123" y="0"/>
                    </a:moveTo>
                    <a:cubicBezTo>
                      <a:pt x="13052" y="0"/>
                      <a:pt x="22723" y="9670"/>
                      <a:pt x="22723" y="21600"/>
                    </a:cubicBezTo>
                    <a:cubicBezTo>
                      <a:pt x="22723" y="33529"/>
                      <a:pt x="13052" y="43200"/>
                      <a:pt x="1123" y="43200"/>
                    </a:cubicBezTo>
                    <a:cubicBezTo>
                      <a:pt x="748" y="43199"/>
                      <a:pt x="374" y="43190"/>
                      <a:pt x="0" y="43170"/>
                    </a:cubicBezTo>
                    <a:lnTo>
                      <a:pt x="1123" y="21600"/>
                    </a:lnTo>
                    <a:lnTo>
                      <a:pt x="1123" y="0"/>
                    </a:lnTo>
                    <a:close/>
                  </a:path>
                </a:pathLst>
              </a:custGeom>
              <a:noFill/>
              <a:ln w="28575">
                <a:solidFill>
                  <a:schemeClr val="tx1"/>
                </a:solidFill>
                <a:round/>
                <a:headEnd/>
                <a:tailEnd/>
              </a:ln>
              <a:effectLst/>
            </p:spPr>
            <p:txBody>
              <a:bodyPr wrap="none" anchor="ct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180" name="Arc 26"/>
              <p:cNvSpPr>
                <a:spLocks/>
              </p:cNvSpPr>
              <p:nvPr/>
            </p:nvSpPr>
            <p:spPr bwMode="auto">
              <a:xfrm rot="5400000" flipH="1" flipV="1">
                <a:off x="1319" y="1561"/>
                <a:ext cx="45" cy="91"/>
              </a:xfrm>
              <a:custGeom>
                <a:avLst/>
                <a:gdLst>
                  <a:gd name="T0" fmla="*/ 0 w 22723"/>
                  <a:gd name="T1" fmla="*/ 0 h 43200"/>
                  <a:gd name="T2" fmla="*/ 0 w 22723"/>
                  <a:gd name="T3" fmla="*/ 0 h 43200"/>
                  <a:gd name="T4" fmla="*/ 0 w 22723"/>
                  <a:gd name="T5" fmla="*/ 0 h 43200"/>
                  <a:gd name="T6" fmla="*/ 0 60000 65536"/>
                  <a:gd name="T7" fmla="*/ 0 60000 65536"/>
                  <a:gd name="T8" fmla="*/ 0 60000 65536"/>
                </a:gdLst>
                <a:ahLst/>
                <a:cxnLst>
                  <a:cxn ang="T6">
                    <a:pos x="T0" y="T1"/>
                  </a:cxn>
                  <a:cxn ang="T7">
                    <a:pos x="T2" y="T3"/>
                  </a:cxn>
                  <a:cxn ang="T8">
                    <a:pos x="T4" y="T5"/>
                  </a:cxn>
                </a:cxnLst>
                <a:rect l="0" t="0" r="r" b="b"/>
                <a:pathLst>
                  <a:path w="22723" h="43200" fill="none" extrusionOk="0">
                    <a:moveTo>
                      <a:pt x="1123" y="0"/>
                    </a:moveTo>
                    <a:cubicBezTo>
                      <a:pt x="13052" y="0"/>
                      <a:pt x="22723" y="9670"/>
                      <a:pt x="22723" y="21600"/>
                    </a:cubicBezTo>
                    <a:cubicBezTo>
                      <a:pt x="22723" y="33529"/>
                      <a:pt x="13052" y="43200"/>
                      <a:pt x="1123" y="43200"/>
                    </a:cubicBezTo>
                    <a:cubicBezTo>
                      <a:pt x="748" y="43199"/>
                      <a:pt x="374" y="43190"/>
                      <a:pt x="0" y="43170"/>
                    </a:cubicBezTo>
                  </a:path>
                  <a:path w="22723" h="43200" stroke="0" extrusionOk="0">
                    <a:moveTo>
                      <a:pt x="1123" y="0"/>
                    </a:moveTo>
                    <a:cubicBezTo>
                      <a:pt x="13052" y="0"/>
                      <a:pt x="22723" y="9670"/>
                      <a:pt x="22723" y="21600"/>
                    </a:cubicBezTo>
                    <a:cubicBezTo>
                      <a:pt x="22723" y="33529"/>
                      <a:pt x="13052" y="43200"/>
                      <a:pt x="1123" y="43200"/>
                    </a:cubicBezTo>
                    <a:cubicBezTo>
                      <a:pt x="748" y="43199"/>
                      <a:pt x="374" y="43190"/>
                      <a:pt x="0" y="43170"/>
                    </a:cubicBezTo>
                    <a:lnTo>
                      <a:pt x="1123" y="21600"/>
                    </a:lnTo>
                    <a:lnTo>
                      <a:pt x="1123" y="0"/>
                    </a:lnTo>
                    <a:close/>
                  </a:path>
                </a:pathLst>
              </a:custGeom>
              <a:noFill/>
              <a:ln w="28575">
                <a:solidFill>
                  <a:schemeClr val="tx1"/>
                </a:solidFill>
                <a:round/>
                <a:headEnd/>
                <a:tailEnd/>
              </a:ln>
              <a:effectLst/>
            </p:spPr>
            <p:txBody>
              <a:bodyPr wrap="none" anchor="ct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181" name="Arc 27"/>
              <p:cNvSpPr>
                <a:spLocks/>
              </p:cNvSpPr>
              <p:nvPr/>
            </p:nvSpPr>
            <p:spPr bwMode="auto">
              <a:xfrm rot="5400000" flipH="1" flipV="1">
                <a:off x="1415" y="1561"/>
                <a:ext cx="45" cy="91"/>
              </a:xfrm>
              <a:custGeom>
                <a:avLst/>
                <a:gdLst>
                  <a:gd name="T0" fmla="*/ 0 w 22723"/>
                  <a:gd name="T1" fmla="*/ 0 h 43200"/>
                  <a:gd name="T2" fmla="*/ 0 w 22723"/>
                  <a:gd name="T3" fmla="*/ 0 h 43200"/>
                  <a:gd name="T4" fmla="*/ 0 w 22723"/>
                  <a:gd name="T5" fmla="*/ 0 h 43200"/>
                  <a:gd name="T6" fmla="*/ 0 60000 65536"/>
                  <a:gd name="T7" fmla="*/ 0 60000 65536"/>
                  <a:gd name="T8" fmla="*/ 0 60000 65536"/>
                </a:gdLst>
                <a:ahLst/>
                <a:cxnLst>
                  <a:cxn ang="T6">
                    <a:pos x="T0" y="T1"/>
                  </a:cxn>
                  <a:cxn ang="T7">
                    <a:pos x="T2" y="T3"/>
                  </a:cxn>
                  <a:cxn ang="T8">
                    <a:pos x="T4" y="T5"/>
                  </a:cxn>
                </a:cxnLst>
                <a:rect l="0" t="0" r="r" b="b"/>
                <a:pathLst>
                  <a:path w="22723" h="43200" fill="none" extrusionOk="0">
                    <a:moveTo>
                      <a:pt x="1123" y="0"/>
                    </a:moveTo>
                    <a:cubicBezTo>
                      <a:pt x="13052" y="0"/>
                      <a:pt x="22723" y="9670"/>
                      <a:pt x="22723" y="21600"/>
                    </a:cubicBezTo>
                    <a:cubicBezTo>
                      <a:pt x="22723" y="33529"/>
                      <a:pt x="13052" y="43200"/>
                      <a:pt x="1123" y="43200"/>
                    </a:cubicBezTo>
                    <a:cubicBezTo>
                      <a:pt x="748" y="43199"/>
                      <a:pt x="374" y="43190"/>
                      <a:pt x="0" y="43170"/>
                    </a:cubicBezTo>
                  </a:path>
                  <a:path w="22723" h="43200" stroke="0" extrusionOk="0">
                    <a:moveTo>
                      <a:pt x="1123" y="0"/>
                    </a:moveTo>
                    <a:cubicBezTo>
                      <a:pt x="13052" y="0"/>
                      <a:pt x="22723" y="9670"/>
                      <a:pt x="22723" y="21600"/>
                    </a:cubicBezTo>
                    <a:cubicBezTo>
                      <a:pt x="22723" y="33529"/>
                      <a:pt x="13052" y="43200"/>
                      <a:pt x="1123" y="43200"/>
                    </a:cubicBezTo>
                    <a:cubicBezTo>
                      <a:pt x="748" y="43199"/>
                      <a:pt x="374" y="43190"/>
                      <a:pt x="0" y="43170"/>
                    </a:cubicBezTo>
                    <a:lnTo>
                      <a:pt x="1123" y="21600"/>
                    </a:lnTo>
                    <a:lnTo>
                      <a:pt x="1123" y="0"/>
                    </a:lnTo>
                    <a:close/>
                  </a:path>
                </a:pathLst>
              </a:custGeom>
              <a:noFill/>
              <a:ln w="28575">
                <a:solidFill>
                  <a:schemeClr val="tx1"/>
                </a:solidFill>
                <a:round/>
                <a:headEnd/>
                <a:tailEnd/>
              </a:ln>
              <a:effectLst/>
            </p:spPr>
            <p:txBody>
              <a:bodyPr wrap="none" anchor="ct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182" name="Arc 28"/>
              <p:cNvSpPr>
                <a:spLocks/>
              </p:cNvSpPr>
              <p:nvPr/>
            </p:nvSpPr>
            <p:spPr bwMode="auto">
              <a:xfrm rot="5400000" flipH="1" flipV="1">
                <a:off x="1511" y="1561"/>
                <a:ext cx="45" cy="91"/>
              </a:xfrm>
              <a:custGeom>
                <a:avLst/>
                <a:gdLst>
                  <a:gd name="T0" fmla="*/ 0 w 22723"/>
                  <a:gd name="T1" fmla="*/ 0 h 43200"/>
                  <a:gd name="T2" fmla="*/ 0 w 22723"/>
                  <a:gd name="T3" fmla="*/ 0 h 43200"/>
                  <a:gd name="T4" fmla="*/ 0 w 22723"/>
                  <a:gd name="T5" fmla="*/ 0 h 43200"/>
                  <a:gd name="T6" fmla="*/ 0 60000 65536"/>
                  <a:gd name="T7" fmla="*/ 0 60000 65536"/>
                  <a:gd name="T8" fmla="*/ 0 60000 65536"/>
                </a:gdLst>
                <a:ahLst/>
                <a:cxnLst>
                  <a:cxn ang="T6">
                    <a:pos x="T0" y="T1"/>
                  </a:cxn>
                  <a:cxn ang="T7">
                    <a:pos x="T2" y="T3"/>
                  </a:cxn>
                  <a:cxn ang="T8">
                    <a:pos x="T4" y="T5"/>
                  </a:cxn>
                </a:cxnLst>
                <a:rect l="0" t="0" r="r" b="b"/>
                <a:pathLst>
                  <a:path w="22723" h="43200" fill="none" extrusionOk="0">
                    <a:moveTo>
                      <a:pt x="1123" y="0"/>
                    </a:moveTo>
                    <a:cubicBezTo>
                      <a:pt x="13052" y="0"/>
                      <a:pt x="22723" y="9670"/>
                      <a:pt x="22723" y="21600"/>
                    </a:cubicBezTo>
                    <a:cubicBezTo>
                      <a:pt x="22723" y="33529"/>
                      <a:pt x="13052" y="43200"/>
                      <a:pt x="1123" y="43200"/>
                    </a:cubicBezTo>
                    <a:cubicBezTo>
                      <a:pt x="748" y="43199"/>
                      <a:pt x="374" y="43190"/>
                      <a:pt x="0" y="43170"/>
                    </a:cubicBezTo>
                  </a:path>
                  <a:path w="22723" h="43200" stroke="0" extrusionOk="0">
                    <a:moveTo>
                      <a:pt x="1123" y="0"/>
                    </a:moveTo>
                    <a:cubicBezTo>
                      <a:pt x="13052" y="0"/>
                      <a:pt x="22723" y="9670"/>
                      <a:pt x="22723" y="21600"/>
                    </a:cubicBezTo>
                    <a:cubicBezTo>
                      <a:pt x="22723" y="33529"/>
                      <a:pt x="13052" y="43200"/>
                      <a:pt x="1123" y="43200"/>
                    </a:cubicBezTo>
                    <a:cubicBezTo>
                      <a:pt x="748" y="43199"/>
                      <a:pt x="374" y="43190"/>
                      <a:pt x="0" y="43170"/>
                    </a:cubicBezTo>
                    <a:lnTo>
                      <a:pt x="1123" y="21600"/>
                    </a:lnTo>
                    <a:lnTo>
                      <a:pt x="1123" y="0"/>
                    </a:lnTo>
                    <a:close/>
                  </a:path>
                </a:pathLst>
              </a:custGeom>
              <a:noFill/>
              <a:ln w="28575">
                <a:solidFill>
                  <a:schemeClr val="tx1"/>
                </a:solidFill>
                <a:round/>
                <a:headEnd/>
                <a:tailEnd/>
              </a:ln>
              <a:effectLst/>
            </p:spPr>
            <p:txBody>
              <a:bodyPr wrap="none" anchor="ctr"/>
              <a:lstStyle/>
              <a:p>
                <a:endParaRPr lang="zh-CN" altLang="en-US" sz="2000">
                  <a:solidFill>
                    <a:schemeClr val="accent6">
                      <a:lumMod val="50000"/>
                    </a:schemeClr>
                  </a:solidFill>
                  <a:latin typeface="Times New Roman" pitchFamily="18" charset="0"/>
                  <a:cs typeface="Times New Roman" pitchFamily="18" charset="0"/>
                </a:endParaRPr>
              </a:p>
            </p:txBody>
          </p:sp>
        </p:grpSp>
        <p:grpSp>
          <p:nvGrpSpPr>
            <p:cNvPr id="156" name="Group 29"/>
            <p:cNvGrpSpPr>
              <a:grpSpLocks/>
            </p:cNvGrpSpPr>
            <p:nvPr/>
          </p:nvGrpSpPr>
          <p:grpSpPr bwMode="auto">
            <a:xfrm>
              <a:off x="2167" y="815"/>
              <a:ext cx="93" cy="258"/>
              <a:chOff x="2101" y="815"/>
              <a:chExt cx="93" cy="258"/>
            </a:xfrm>
          </p:grpSpPr>
          <p:sp>
            <p:nvSpPr>
              <p:cNvPr id="177" name="Line 30"/>
              <p:cNvSpPr>
                <a:spLocks noChangeShapeType="1"/>
              </p:cNvSpPr>
              <p:nvPr/>
            </p:nvSpPr>
            <p:spPr bwMode="auto">
              <a:xfrm rot="5400000">
                <a:off x="2065" y="944"/>
                <a:ext cx="258" cy="0"/>
              </a:xfrm>
              <a:prstGeom prst="line">
                <a:avLst/>
              </a:prstGeom>
              <a:noFill/>
              <a:ln w="28575">
                <a:solidFill>
                  <a:srgbClr val="000000"/>
                </a:solidFill>
                <a:round/>
                <a:headEnd/>
                <a:tailEnd/>
              </a:ln>
            </p:spPr>
            <p:txBody>
              <a:bodyP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178" name="Line 31"/>
              <p:cNvSpPr>
                <a:spLocks noChangeShapeType="1"/>
              </p:cNvSpPr>
              <p:nvPr/>
            </p:nvSpPr>
            <p:spPr bwMode="auto">
              <a:xfrm rot="5400000">
                <a:off x="1973" y="943"/>
                <a:ext cx="258" cy="1"/>
              </a:xfrm>
              <a:prstGeom prst="line">
                <a:avLst/>
              </a:prstGeom>
              <a:noFill/>
              <a:ln w="28575">
                <a:solidFill>
                  <a:srgbClr val="000000"/>
                </a:solidFill>
                <a:round/>
                <a:headEnd/>
                <a:tailEnd/>
              </a:ln>
            </p:spPr>
            <p:txBody>
              <a:bodyPr/>
              <a:lstStyle/>
              <a:p>
                <a:endParaRPr lang="zh-CN" altLang="en-US" sz="2000">
                  <a:solidFill>
                    <a:schemeClr val="accent6">
                      <a:lumMod val="50000"/>
                    </a:schemeClr>
                  </a:solidFill>
                  <a:latin typeface="Times New Roman" pitchFamily="18" charset="0"/>
                  <a:cs typeface="Times New Roman" pitchFamily="18" charset="0"/>
                </a:endParaRPr>
              </a:p>
            </p:txBody>
          </p:sp>
        </p:grpSp>
        <p:sp>
          <p:nvSpPr>
            <p:cNvPr id="157" name="Line 32"/>
            <p:cNvSpPr>
              <a:spLocks noChangeShapeType="1"/>
            </p:cNvSpPr>
            <p:nvPr/>
          </p:nvSpPr>
          <p:spPr bwMode="auto">
            <a:xfrm flipV="1">
              <a:off x="1988" y="942"/>
              <a:ext cx="180" cy="6"/>
            </a:xfrm>
            <a:prstGeom prst="line">
              <a:avLst/>
            </a:prstGeom>
            <a:noFill/>
            <a:ln w="19050">
              <a:solidFill>
                <a:schemeClr val="tx1"/>
              </a:solidFill>
              <a:round/>
              <a:headEnd/>
              <a:tailEnd/>
            </a:ln>
            <a:effectLst/>
          </p:spPr>
          <p:txBody>
            <a:bodyPr anchor="ctr">
              <a:spAutoFit/>
            </a:bodyP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158" name="Line 33"/>
            <p:cNvSpPr>
              <a:spLocks noChangeShapeType="1"/>
            </p:cNvSpPr>
            <p:nvPr/>
          </p:nvSpPr>
          <p:spPr bwMode="auto">
            <a:xfrm>
              <a:off x="2268" y="942"/>
              <a:ext cx="704" cy="0"/>
            </a:xfrm>
            <a:prstGeom prst="line">
              <a:avLst/>
            </a:prstGeom>
            <a:noFill/>
            <a:ln w="19050">
              <a:solidFill>
                <a:schemeClr val="tx1"/>
              </a:solidFill>
              <a:round/>
              <a:headEnd/>
              <a:tailEnd/>
            </a:ln>
            <a:effectLst/>
          </p:spPr>
          <p:txBody>
            <a:bodyPr anchor="ctr">
              <a:spAutoFit/>
            </a:bodyP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159" name="Line 34"/>
            <p:cNvSpPr>
              <a:spLocks noChangeShapeType="1"/>
            </p:cNvSpPr>
            <p:nvPr/>
          </p:nvSpPr>
          <p:spPr bwMode="auto">
            <a:xfrm>
              <a:off x="2592" y="942"/>
              <a:ext cx="0" cy="180"/>
            </a:xfrm>
            <a:prstGeom prst="line">
              <a:avLst/>
            </a:prstGeom>
            <a:noFill/>
            <a:ln w="19050">
              <a:solidFill>
                <a:schemeClr val="tx1"/>
              </a:solidFill>
              <a:round/>
              <a:headEnd/>
              <a:tailEnd/>
            </a:ln>
            <a:effectLst/>
          </p:spPr>
          <p:txBody>
            <a:bodyPr wrap="none" anchor="ctr">
              <a:spAutoFit/>
            </a:bodyP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160" name="Line 35"/>
            <p:cNvSpPr>
              <a:spLocks noChangeShapeType="1"/>
            </p:cNvSpPr>
            <p:nvPr/>
          </p:nvSpPr>
          <p:spPr bwMode="auto">
            <a:xfrm>
              <a:off x="2364" y="1890"/>
              <a:ext cx="482" cy="0"/>
            </a:xfrm>
            <a:prstGeom prst="line">
              <a:avLst/>
            </a:prstGeom>
            <a:noFill/>
            <a:ln w="19050">
              <a:solidFill>
                <a:schemeClr val="tx1"/>
              </a:solidFill>
              <a:round/>
              <a:headEnd/>
              <a:tailEnd/>
            </a:ln>
            <a:effectLst/>
          </p:spPr>
          <p:txBody>
            <a:bodyPr wrap="none" anchor="ctr">
              <a:spAutoFit/>
            </a:bodyP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161" name="Line 36"/>
            <p:cNvSpPr>
              <a:spLocks noChangeShapeType="1"/>
            </p:cNvSpPr>
            <p:nvPr/>
          </p:nvSpPr>
          <p:spPr bwMode="auto">
            <a:xfrm>
              <a:off x="2592" y="1890"/>
              <a:ext cx="0" cy="168"/>
            </a:xfrm>
            <a:prstGeom prst="line">
              <a:avLst/>
            </a:prstGeom>
            <a:noFill/>
            <a:ln w="19050">
              <a:solidFill>
                <a:schemeClr val="tx1"/>
              </a:solidFill>
              <a:round/>
              <a:headEnd/>
              <a:tailEnd/>
            </a:ln>
            <a:effectLst/>
          </p:spPr>
          <p:txBody>
            <a:bodyPr wrap="none" anchor="ctr">
              <a:spAutoFit/>
            </a:bodyP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162" name="Text Box 37"/>
            <p:cNvSpPr txBox="1">
              <a:spLocks noChangeArrowheads="1"/>
            </p:cNvSpPr>
            <p:nvPr/>
          </p:nvSpPr>
          <p:spPr bwMode="auto">
            <a:xfrm>
              <a:off x="3054" y="580"/>
              <a:ext cx="269" cy="252"/>
            </a:xfrm>
            <a:prstGeom prst="rect">
              <a:avLst/>
            </a:prstGeom>
            <a:noFill/>
            <a:ln w="9525">
              <a:noFill/>
              <a:miter lim="800000"/>
              <a:headEnd/>
              <a:tailEnd/>
            </a:ln>
            <a:effectLst/>
          </p:spPr>
          <p:txBody>
            <a:bodyPr wrap="none">
              <a:spAutoFit/>
            </a:bodyPr>
            <a:lstStyle/>
            <a:p>
              <a:pPr eaLnBrk="1" hangingPunct="1"/>
              <a:r>
                <a:rPr lang="en-US" altLang="zh-CN" sz="2000" b="1" i="1">
                  <a:solidFill>
                    <a:schemeClr val="accent6">
                      <a:lumMod val="50000"/>
                    </a:schemeClr>
                  </a:solidFill>
                  <a:latin typeface="Times New Roman" pitchFamily="18" charset="0"/>
                  <a:cs typeface="Times New Roman" pitchFamily="18" charset="0"/>
                </a:rPr>
                <a:t>L</a:t>
              </a:r>
              <a:r>
                <a:rPr lang="en-US" altLang="zh-CN" sz="2000" b="1" baseline="-25000">
                  <a:solidFill>
                    <a:schemeClr val="accent6">
                      <a:lumMod val="50000"/>
                    </a:schemeClr>
                  </a:solidFill>
                  <a:latin typeface="Times New Roman" pitchFamily="18" charset="0"/>
                  <a:cs typeface="Times New Roman" pitchFamily="18" charset="0"/>
                </a:rPr>
                <a:t>3</a:t>
              </a:r>
              <a:endParaRPr lang="en-US" altLang="zh-CN" sz="2000" b="1">
                <a:solidFill>
                  <a:schemeClr val="accent6">
                    <a:lumMod val="50000"/>
                  </a:schemeClr>
                </a:solidFill>
                <a:latin typeface="Times New Roman" pitchFamily="18" charset="0"/>
                <a:cs typeface="Times New Roman" pitchFamily="18" charset="0"/>
              </a:endParaRPr>
            </a:p>
          </p:txBody>
        </p:sp>
        <p:grpSp>
          <p:nvGrpSpPr>
            <p:cNvPr id="163" name="Group 38"/>
            <p:cNvGrpSpPr>
              <a:grpSpLocks/>
            </p:cNvGrpSpPr>
            <p:nvPr/>
          </p:nvGrpSpPr>
          <p:grpSpPr bwMode="auto">
            <a:xfrm>
              <a:off x="2972" y="880"/>
              <a:ext cx="379" cy="57"/>
              <a:chOff x="1200" y="1584"/>
              <a:chExt cx="379" cy="45"/>
            </a:xfrm>
          </p:grpSpPr>
          <p:sp>
            <p:nvSpPr>
              <p:cNvPr id="173" name="Arc 39"/>
              <p:cNvSpPr>
                <a:spLocks/>
              </p:cNvSpPr>
              <p:nvPr/>
            </p:nvSpPr>
            <p:spPr bwMode="auto">
              <a:xfrm rot="5400000" flipH="1" flipV="1">
                <a:off x="1223" y="1561"/>
                <a:ext cx="45" cy="91"/>
              </a:xfrm>
              <a:custGeom>
                <a:avLst/>
                <a:gdLst>
                  <a:gd name="T0" fmla="*/ 0 w 22723"/>
                  <a:gd name="T1" fmla="*/ 0 h 43200"/>
                  <a:gd name="T2" fmla="*/ 0 w 22723"/>
                  <a:gd name="T3" fmla="*/ 0 h 43200"/>
                  <a:gd name="T4" fmla="*/ 0 w 22723"/>
                  <a:gd name="T5" fmla="*/ 0 h 43200"/>
                  <a:gd name="T6" fmla="*/ 0 60000 65536"/>
                  <a:gd name="T7" fmla="*/ 0 60000 65536"/>
                  <a:gd name="T8" fmla="*/ 0 60000 65536"/>
                </a:gdLst>
                <a:ahLst/>
                <a:cxnLst>
                  <a:cxn ang="T6">
                    <a:pos x="T0" y="T1"/>
                  </a:cxn>
                  <a:cxn ang="T7">
                    <a:pos x="T2" y="T3"/>
                  </a:cxn>
                  <a:cxn ang="T8">
                    <a:pos x="T4" y="T5"/>
                  </a:cxn>
                </a:cxnLst>
                <a:rect l="0" t="0" r="r" b="b"/>
                <a:pathLst>
                  <a:path w="22723" h="43200" fill="none" extrusionOk="0">
                    <a:moveTo>
                      <a:pt x="1123" y="0"/>
                    </a:moveTo>
                    <a:cubicBezTo>
                      <a:pt x="13052" y="0"/>
                      <a:pt x="22723" y="9670"/>
                      <a:pt x="22723" y="21600"/>
                    </a:cubicBezTo>
                    <a:cubicBezTo>
                      <a:pt x="22723" y="33529"/>
                      <a:pt x="13052" y="43200"/>
                      <a:pt x="1123" y="43200"/>
                    </a:cubicBezTo>
                    <a:cubicBezTo>
                      <a:pt x="748" y="43199"/>
                      <a:pt x="374" y="43190"/>
                      <a:pt x="0" y="43170"/>
                    </a:cubicBezTo>
                  </a:path>
                  <a:path w="22723" h="43200" stroke="0" extrusionOk="0">
                    <a:moveTo>
                      <a:pt x="1123" y="0"/>
                    </a:moveTo>
                    <a:cubicBezTo>
                      <a:pt x="13052" y="0"/>
                      <a:pt x="22723" y="9670"/>
                      <a:pt x="22723" y="21600"/>
                    </a:cubicBezTo>
                    <a:cubicBezTo>
                      <a:pt x="22723" y="33529"/>
                      <a:pt x="13052" y="43200"/>
                      <a:pt x="1123" y="43200"/>
                    </a:cubicBezTo>
                    <a:cubicBezTo>
                      <a:pt x="748" y="43199"/>
                      <a:pt x="374" y="43190"/>
                      <a:pt x="0" y="43170"/>
                    </a:cubicBezTo>
                    <a:lnTo>
                      <a:pt x="1123" y="21600"/>
                    </a:lnTo>
                    <a:lnTo>
                      <a:pt x="1123" y="0"/>
                    </a:lnTo>
                    <a:close/>
                  </a:path>
                </a:pathLst>
              </a:custGeom>
              <a:noFill/>
              <a:ln w="28575">
                <a:solidFill>
                  <a:schemeClr val="tx1"/>
                </a:solidFill>
                <a:round/>
                <a:headEnd/>
                <a:tailEnd/>
              </a:ln>
              <a:effectLst/>
            </p:spPr>
            <p:txBody>
              <a:bodyPr wrap="none" anchor="ct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174" name="Arc 40"/>
              <p:cNvSpPr>
                <a:spLocks/>
              </p:cNvSpPr>
              <p:nvPr/>
            </p:nvSpPr>
            <p:spPr bwMode="auto">
              <a:xfrm rot="5400000" flipH="1" flipV="1">
                <a:off x="1319" y="1561"/>
                <a:ext cx="45" cy="91"/>
              </a:xfrm>
              <a:custGeom>
                <a:avLst/>
                <a:gdLst>
                  <a:gd name="T0" fmla="*/ 0 w 22723"/>
                  <a:gd name="T1" fmla="*/ 0 h 43200"/>
                  <a:gd name="T2" fmla="*/ 0 w 22723"/>
                  <a:gd name="T3" fmla="*/ 0 h 43200"/>
                  <a:gd name="T4" fmla="*/ 0 w 22723"/>
                  <a:gd name="T5" fmla="*/ 0 h 43200"/>
                  <a:gd name="T6" fmla="*/ 0 60000 65536"/>
                  <a:gd name="T7" fmla="*/ 0 60000 65536"/>
                  <a:gd name="T8" fmla="*/ 0 60000 65536"/>
                </a:gdLst>
                <a:ahLst/>
                <a:cxnLst>
                  <a:cxn ang="T6">
                    <a:pos x="T0" y="T1"/>
                  </a:cxn>
                  <a:cxn ang="T7">
                    <a:pos x="T2" y="T3"/>
                  </a:cxn>
                  <a:cxn ang="T8">
                    <a:pos x="T4" y="T5"/>
                  </a:cxn>
                </a:cxnLst>
                <a:rect l="0" t="0" r="r" b="b"/>
                <a:pathLst>
                  <a:path w="22723" h="43200" fill="none" extrusionOk="0">
                    <a:moveTo>
                      <a:pt x="1123" y="0"/>
                    </a:moveTo>
                    <a:cubicBezTo>
                      <a:pt x="13052" y="0"/>
                      <a:pt x="22723" y="9670"/>
                      <a:pt x="22723" y="21600"/>
                    </a:cubicBezTo>
                    <a:cubicBezTo>
                      <a:pt x="22723" y="33529"/>
                      <a:pt x="13052" y="43200"/>
                      <a:pt x="1123" y="43200"/>
                    </a:cubicBezTo>
                    <a:cubicBezTo>
                      <a:pt x="748" y="43199"/>
                      <a:pt x="374" y="43190"/>
                      <a:pt x="0" y="43170"/>
                    </a:cubicBezTo>
                  </a:path>
                  <a:path w="22723" h="43200" stroke="0" extrusionOk="0">
                    <a:moveTo>
                      <a:pt x="1123" y="0"/>
                    </a:moveTo>
                    <a:cubicBezTo>
                      <a:pt x="13052" y="0"/>
                      <a:pt x="22723" y="9670"/>
                      <a:pt x="22723" y="21600"/>
                    </a:cubicBezTo>
                    <a:cubicBezTo>
                      <a:pt x="22723" y="33529"/>
                      <a:pt x="13052" y="43200"/>
                      <a:pt x="1123" y="43200"/>
                    </a:cubicBezTo>
                    <a:cubicBezTo>
                      <a:pt x="748" y="43199"/>
                      <a:pt x="374" y="43190"/>
                      <a:pt x="0" y="43170"/>
                    </a:cubicBezTo>
                    <a:lnTo>
                      <a:pt x="1123" y="21600"/>
                    </a:lnTo>
                    <a:lnTo>
                      <a:pt x="1123" y="0"/>
                    </a:lnTo>
                    <a:close/>
                  </a:path>
                </a:pathLst>
              </a:custGeom>
              <a:noFill/>
              <a:ln w="28575">
                <a:solidFill>
                  <a:schemeClr val="tx1"/>
                </a:solidFill>
                <a:round/>
                <a:headEnd/>
                <a:tailEnd/>
              </a:ln>
              <a:effectLst/>
            </p:spPr>
            <p:txBody>
              <a:bodyPr wrap="none" anchor="ct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175" name="Arc 41"/>
              <p:cNvSpPr>
                <a:spLocks/>
              </p:cNvSpPr>
              <p:nvPr/>
            </p:nvSpPr>
            <p:spPr bwMode="auto">
              <a:xfrm rot="5400000" flipH="1" flipV="1">
                <a:off x="1415" y="1561"/>
                <a:ext cx="45" cy="91"/>
              </a:xfrm>
              <a:custGeom>
                <a:avLst/>
                <a:gdLst>
                  <a:gd name="T0" fmla="*/ 0 w 22723"/>
                  <a:gd name="T1" fmla="*/ 0 h 43200"/>
                  <a:gd name="T2" fmla="*/ 0 w 22723"/>
                  <a:gd name="T3" fmla="*/ 0 h 43200"/>
                  <a:gd name="T4" fmla="*/ 0 w 22723"/>
                  <a:gd name="T5" fmla="*/ 0 h 43200"/>
                  <a:gd name="T6" fmla="*/ 0 60000 65536"/>
                  <a:gd name="T7" fmla="*/ 0 60000 65536"/>
                  <a:gd name="T8" fmla="*/ 0 60000 65536"/>
                </a:gdLst>
                <a:ahLst/>
                <a:cxnLst>
                  <a:cxn ang="T6">
                    <a:pos x="T0" y="T1"/>
                  </a:cxn>
                  <a:cxn ang="T7">
                    <a:pos x="T2" y="T3"/>
                  </a:cxn>
                  <a:cxn ang="T8">
                    <a:pos x="T4" y="T5"/>
                  </a:cxn>
                </a:cxnLst>
                <a:rect l="0" t="0" r="r" b="b"/>
                <a:pathLst>
                  <a:path w="22723" h="43200" fill="none" extrusionOk="0">
                    <a:moveTo>
                      <a:pt x="1123" y="0"/>
                    </a:moveTo>
                    <a:cubicBezTo>
                      <a:pt x="13052" y="0"/>
                      <a:pt x="22723" y="9670"/>
                      <a:pt x="22723" y="21600"/>
                    </a:cubicBezTo>
                    <a:cubicBezTo>
                      <a:pt x="22723" y="33529"/>
                      <a:pt x="13052" y="43200"/>
                      <a:pt x="1123" y="43200"/>
                    </a:cubicBezTo>
                    <a:cubicBezTo>
                      <a:pt x="748" y="43199"/>
                      <a:pt x="374" y="43190"/>
                      <a:pt x="0" y="43170"/>
                    </a:cubicBezTo>
                  </a:path>
                  <a:path w="22723" h="43200" stroke="0" extrusionOk="0">
                    <a:moveTo>
                      <a:pt x="1123" y="0"/>
                    </a:moveTo>
                    <a:cubicBezTo>
                      <a:pt x="13052" y="0"/>
                      <a:pt x="22723" y="9670"/>
                      <a:pt x="22723" y="21600"/>
                    </a:cubicBezTo>
                    <a:cubicBezTo>
                      <a:pt x="22723" y="33529"/>
                      <a:pt x="13052" y="43200"/>
                      <a:pt x="1123" y="43200"/>
                    </a:cubicBezTo>
                    <a:cubicBezTo>
                      <a:pt x="748" y="43199"/>
                      <a:pt x="374" y="43190"/>
                      <a:pt x="0" y="43170"/>
                    </a:cubicBezTo>
                    <a:lnTo>
                      <a:pt x="1123" y="21600"/>
                    </a:lnTo>
                    <a:lnTo>
                      <a:pt x="1123" y="0"/>
                    </a:lnTo>
                    <a:close/>
                  </a:path>
                </a:pathLst>
              </a:custGeom>
              <a:noFill/>
              <a:ln w="28575">
                <a:solidFill>
                  <a:schemeClr val="tx1"/>
                </a:solidFill>
                <a:round/>
                <a:headEnd/>
                <a:tailEnd/>
              </a:ln>
              <a:effectLst/>
            </p:spPr>
            <p:txBody>
              <a:bodyPr wrap="none" anchor="ct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176" name="Arc 42"/>
              <p:cNvSpPr>
                <a:spLocks/>
              </p:cNvSpPr>
              <p:nvPr/>
            </p:nvSpPr>
            <p:spPr bwMode="auto">
              <a:xfrm rot="5400000" flipH="1" flipV="1">
                <a:off x="1511" y="1561"/>
                <a:ext cx="45" cy="91"/>
              </a:xfrm>
              <a:custGeom>
                <a:avLst/>
                <a:gdLst>
                  <a:gd name="T0" fmla="*/ 0 w 22723"/>
                  <a:gd name="T1" fmla="*/ 0 h 43200"/>
                  <a:gd name="T2" fmla="*/ 0 w 22723"/>
                  <a:gd name="T3" fmla="*/ 0 h 43200"/>
                  <a:gd name="T4" fmla="*/ 0 w 22723"/>
                  <a:gd name="T5" fmla="*/ 0 h 43200"/>
                  <a:gd name="T6" fmla="*/ 0 60000 65536"/>
                  <a:gd name="T7" fmla="*/ 0 60000 65536"/>
                  <a:gd name="T8" fmla="*/ 0 60000 65536"/>
                </a:gdLst>
                <a:ahLst/>
                <a:cxnLst>
                  <a:cxn ang="T6">
                    <a:pos x="T0" y="T1"/>
                  </a:cxn>
                  <a:cxn ang="T7">
                    <a:pos x="T2" y="T3"/>
                  </a:cxn>
                  <a:cxn ang="T8">
                    <a:pos x="T4" y="T5"/>
                  </a:cxn>
                </a:cxnLst>
                <a:rect l="0" t="0" r="r" b="b"/>
                <a:pathLst>
                  <a:path w="22723" h="43200" fill="none" extrusionOk="0">
                    <a:moveTo>
                      <a:pt x="1123" y="0"/>
                    </a:moveTo>
                    <a:cubicBezTo>
                      <a:pt x="13052" y="0"/>
                      <a:pt x="22723" y="9670"/>
                      <a:pt x="22723" y="21600"/>
                    </a:cubicBezTo>
                    <a:cubicBezTo>
                      <a:pt x="22723" y="33529"/>
                      <a:pt x="13052" y="43200"/>
                      <a:pt x="1123" y="43200"/>
                    </a:cubicBezTo>
                    <a:cubicBezTo>
                      <a:pt x="748" y="43199"/>
                      <a:pt x="374" y="43190"/>
                      <a:pt x="0" y="43170"/>
                    </a:cubicBezTo>
                  </a:path>
                  <a:path w="22723" h="43200" stroke="0" extrusionOk="0">
                    <a:moveTo>
                      <a:pt x="1123" y="0"/>
                    </a:moveTo>
                    <a:cubicBezTo>
                      <a:pt x="13052" y="0"/>
                      <a:pt x="22723" y="9670"/>
                      <a:pt x="22723" y="21600"/>
                    </a:cubicBezTo>
                    <a:cubicBezTo>
                      <a:pt x="22723" y="33529"/>
                      <a:pt x="13052" y="43200"/>
                      <a:pt x="1123" y="43200"/>
                    </a:cubicBezTo>
                    <a:cubicBezTo>
                      <a:pt x="748" y="43199"/>
                      <a:pt x="374" y="43190"/>
                      <a:pt x="0" y="43170"/>
                    </a:cubicBezTo>
                    <a:lnTo>
                      <a:pt x="1123" y="21600"/>
                    </a:lnTo>
                    <a:lnTo>
                      <a:pt x="1123" y="0"/>
                    </a:lnTo>
                    <a:close/>
                  </a:path>
                </a:pathLst>
              </a:custGeom>
              <a:noFill/>
              <a:ln w="28575">
                <a:solidFill>
                  <a:schemeClr val="tx1"/>
                </a:solidFill>
                <a:round/>
                <a:headEnd/>
                <a:tailEnd/>
              </a:ln>
              <a:effectLst/>
            </p:spPr>
            <p:txBody>
              <a:bodyPr wrap="none" anchor="ctr"/>
              <a:lstStyle/>
              <a:p>
                <a:endParaRPr lang="zh-CN" altLang="en-US" sz="2000">
                  <a:solidFill>
                    <a:schemeClr val="accent6">
                      <a:lumMod val="50000"/>
                    </a:schemeClr>
                  </a:solidFill>
                  <a:latin typeface="Times New Roman" pitchFamily="18" charset="0"/>
                  <a:cs typeface="Times New Roman" pitchFamily="18" charset="0"/>
                </a:endParaRPr>
              </a:p>
            </p:txBody>
          </p:sp>
        </p:grpSp>
        <p:grpSp>
          <p:nvGrpSpPr>
            <p:cNvPr id="164" name="Group 43"/>
            <p:cNvGrpSpPr>
              <a:grpSpLocks/>
            </p:cNvGrpSpPr>
            <p:nvPr/>
          </p:nvGrpSpPr>
          <p:grpSpPr bwMode="auto">
            <a:xfrm>
              <a:off x="3530" y="795"/>
              <a:ext cx="93" cy="258"/>
              <a:chOff x="2101" y="815"/>
              <a:chExt cx="93" cy="258"/>
            </a:xfrm>
          </p:grpSpPr>
          <p:sp>
            <p:nvSpPr>
              <p:cNvPr id="171" name="Line 44"/>
              <p:cNvSpPr>
                <a:spLocks noChangeShapeType="1"/>
              </p:cNvSpPr>
              <p:nvPr/>
            </p:nvSpPr>
            <p:spPr bwMode="auto">
              <a:xfrm rot="5400000">
                <a:off x="2065" y="944"/>
                <a:ext cx="258" cy="0"/>
              </a:xfrm>
              <a:prstGeom prst="line">
                <a:avLst/>
              </a:prstGeom>
              <a:noFill/>
              <a:ln w="28575">
                <a:solidFill>
                  <a:srgbClr val="000000"/>
                </a:solidFill>
                <a:round/>
                <a:headEnd/>
                <a:tailEnd/>
              </a:ln>
            </p:spPr>
            <p:txBody>
              <a:bodyP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172" name="Line 45"/>
              <p:cNvSpPr>
                <a:spLocks noChangeShapeType="1"/>
              </p:cNvSpPr>
              <p:nvPr/>
            </p:nvSpPr>
            <p:spPr bwMode="auto">
              <a:xfrm rot="5400000">
                <a:off x="1973" y="943"/>
                <a:ext cx="258" cy="1"/>
              </a:xfrm>
              <a:prstGeom prst="line">
                <a:avLst/>
              </a:prstGeom>
              <a:noFill/>
              <a:ln w="28575">
                <a:solidFill>
                  <a:srgbClr val="000000"/>
                </a:solidFill>
                <a:round/>
                <a:headEnd/>
                <a:tailEnd/>
              </a:ln>
            </p:spPr>
            <p:txBody>
              <a:bodyPr/>
              <a:lstStyle/>
              <a:p>
                <a:endParaRPr lang="zh-CN" altLang="en-US" sz="2000">
                  <a:solidFill>
                    <a:schemeClr val="accent6">
                      <a:lumMod val="50000"/>
                    </a:schemeClr>
                  </a:solidFill>
                  <a:latin typeface="Times New Roman" pitchFamily="18" charset="0"/>
                  <a:cs typeface="Times New Roman" pitchFamily="18" charset="0"/>
                </a:endParaRPr>
              </a:p>
            </p:txBody>
          </p:sp>
        </p:grpSp>
        <p:sp>
          <p:nvSpPr>
            <p:cNvPr id="165" name="Line 46"/>
            <p:cNvSpPr>
              <a:spLocks noChangeShapeType="1"/>
            </p:cNvSpPr>
            <p:nvPr/>
          </p:nvSpPr>
          <p:spPr bwMode="auto">
            <a:xfrm flipV="1">
              <a:off x="3351" y="922"/>
              <a:ext cx="180" cy="6"/>
            </a:xfrm>
            <a:prstGeom prst="line">
              <a:avLst/>
            </a:prstGeom>
            <a:noFill/>
            <a:ln w="19050">
              <a:solidFill>
                <a:schemeClr val="tx1"/>
              </a:solidFill>
              <a:round/>
              <a:headEnd/>
              <a:tailEnd/>
            </a:ln>
            <a:effectLst/>
          </p:spPr>
          <p:txBody>
            <a:bodyPr anchor="ctr">
              <a:spAutoFit/>
            </a:bodyP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166" name="Line 47"/>
            <p:cNvSpPr>
              <a:spLocks noChangeShapeType="1"/>
            </p:cNvSpPr>
            <p:nvPr/>
          </p:nvSpPr>
          <p:spPr bwMode="auto">
            <a:xfrm>
              <a:off x="3623" y="922"/>
              <a:ext cx="331" cy="0"/>
            </a:xfrm>
            <a:prstGeom prst="line">
              <a:avLst/>
            </a:prstGeom>
            <a:noFill/>
            <a:ln w="19050">
              <a:solidFill>
                <a:schemeClr val="tx1"/>
              </a:solidFill>
              <a:round/>
              <a:headEnd/>
              <a:tailEnd/>
            </a:ln>
            <a:effectLst/>
          </p:spPr>
          <p:txBody>
            <a:bodyPr wrap="none" anchor="ctr">
              <a:spAutoFit/>
            </a:bodyP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167" name="Oval 48"/>
            <p:cNvSpPr>
              <a:spLocks noChangeArrowheads="1"/>
            </p:cNvSpPr>
            <p:nvPr/>
          </p:nvSpPr>
          <p:spPr bwMode="auto">
            <a:xfrm>
              <a:off x="3948" y="2020"/>
              <a:ext cx="68" cy="68"/>
            </a:xfrm>
            <a:prstGeom prst="ellipse">
              <a:avLst/>
            </a:prstGeom>
            <a:noFill/>
            <a:ln w="19050">
              <a:solidFill>
                <a:schemeClr val="tx1"/>
              </a:solidFill>
              <a:round/>
              <a:headEnd/>
              <a:tailEnd/>
            </a:ln>
            <a:effectLst/>
          </p:spPr>
          <p:txBody>
            <a:bodyPr wrap="none" anchor="ctr">
              <a:spAutoFit/>
            </a:bodyPr>
            <a:lstStyle/>
            <a:p>
              <a:pPr eaLnBrk="1" hangingPunct="1"/>
              <a:endParaRPr lang="zh-CN" altLang="en-US" sz="2000">
                <a:solidFill>
                  <a:schemeClr val="accent6">
                    <a:lumMod val="50000"/>
                  </a:schemeClr>
                </a:solidFill>
                <a:latin typeface="Times New Roman" pitchFamily="18" charset="0"/>
                <a:cs typeface="Times New Roman" pitchFamily="18" charset="0"/>
              </a:endParaRPr>
            </a:p>
          </p:txBody>
        </p:sp>
        <p:sp>
          <p:nvSpPr>
            <p:cNvPr id="168" name="Oval 49"/>
            <p:cNvSpPr>
              <a:spLocks noChangeArrowheads="1"/>
            </p:cNvSpPr>
            <p:nvPr/>
          </p:nvSpPr>
          <p:spPr bwMode="auto">
            <a:xfrm>
              <a:off x="3954" y="888"/>
              <a:ext cx="68" cy="68"/>
            </a:xfrm>
            <a:prstGeom prst="ellipse">
              <a:avLst/>
            </a:prstGeom>
            <a:noFill/>
            <a:ln w="19050">
              <a:solidFill>
                <a:schemeClr val="tx1"/>
              </a:solidFill>
              <a:round/>
              <a:headEnd/>
              <a:tailEnd/>
            </a:ln>
            <a:effectLst/>
          </p:spPr>
          <p:txBody>
            <a:bodyPr wrap="none" anchor="ctr">
              <a:spAutoFit/>
            </a:bodyPr>
            <a:lstStyle/>
            <a:p>
              <a:pPr eaLnBrk="1" hangingPunct="1"/>
              <a:endParaRPr lang="zh-CN" altLang="en-US" sz="2000">
                <a:solidFill>
                  <a:schemeClr val="accent6">
                    <a:lumMod val="50000"/>
                  </a:schemeClr>
                </a:solidFill>
                <a:latin typeface="Times New Roman" pitchFamily="18" charset="0"/>
                <a:cs typeface="Times New Roman" pitchFamily="18" charset="0"/>
              </a:endParaRPr>
            </a:p>
          </p:txBody>
        </p:sp>
        <p:sp>
          <p:nvSpPr>
            <p:cNvPr id="169" name="Text Box 50"/>
            <p:cNvSpPr txBox="1">
              <a:spLocks noChangeArrowheads="1"/>
            </p:cNvSpPr>
            <p:nvPr/>
          </p:nvSpPr>
          <p:spPr bwMode="auto">
            <a:xfrm>
              <a:off x="2054" y="531"/>
              <a:ext cx="356" cy="252"/>
            </a:xfrm>
            <a:prstGeom prst="rect">
              <a:avLst/>
            </a:prstGeom>
            <a:noFill/>
            <a:ln w="9525">
              <a:noFill/>
              <a:miter lim="800000"/>
              <a:headEnd/>
              <a:tailEnd/>
            </a:ln>
            <a:effectLst/>
          </p:spPr>
          <p:txBody>
            <a:bodyPr>
              <a:spAutoFit/>
            </a:bodyPr>
            <a:lstStyle/>
            <a:p>
              <a:pPr eaLnBrk="1" hangingPunct="1"/>
              <a:r>
                <a:rPr lang="en-US" altLang="zh-CN" sz="2000" b="1" i="1">
                  <a:solidFill>
                    <a:schemeClr val="accent6">
                      <a:lumMod val="50000"/>
                    </a:schemeClr>
                  </a:solidFill>
                  <a:latin typeface="Times New Roman" pitchFamily="18" charset="0"/>
                  <a:cs typeface="Times New Roman" pitchFamily="18" charset="0"/>
                </a:rPr>
                <a:t>C</a:t>
              </a:r>
              <a:r>
                <a:rPr lang="en-US" altLang="zh-CN" sz="2000" b="1" baseline="-25000">
                  <a:solidFill>
                    <a:schemeClr val="accent6">
                      <a:lumMod val="50000"/>
                    </a:schemeClr>
                  </a:solidFill>
                  <a:latin typeface="Times New Roman" pitchFamily="18" charset="0"/>
                  <a:cs typeface="Times New Roman" pitchFamily="18" charset="0"/>
                </a:rPr>
                <a:t>1</a:t>
              </a:r>
              <a:endParaRPr lang="en-US" altLang="zh-CN" sz="2000" b="1">
                <a:solidFill>
                  <a:schemeClr val="accent6">
                    <a:lumMod val="50000"/>
                  </a:schemeClr>
                </a:solidFill>
                <a:latin typeface="Times New Roman" pitchFamily="18" charset="0"/>
                <a:cs typeface="Times New Roman" pitchFamily="18" charset="0"/>
              </a:endParaRPr>
            </a:p>
          </p:txBody>
        </p:sp>
        <p:sp>
          <p:nvSpPr>
            <p:cNvPr id="170" name="Text Box 51"/>
            <p:cNvSpPr txBox="1">
              <a:spLocks noChangeArrowheads="1"/>
            </p:cNvSpPr>
            <p:nvPr/>
          </p:nvSpPr>
          <p:spPr bwMode="auto">
            <a:xfrm>
              <a:off x="3399" y="507"/>
              <a:ext cx="278" cy="252"/>
            </a:xfrm>
            <a:prstGeom prst="rect">
              <a:avLst/>
            </a:prstGeom>
            <a:noFill/>
            <a:ln w="9525">
              <a:noFill/>
              <a:miter lim="800000"/>
              <a:headEnd/>
              <a:tailEnd/>
            </a:ln>
            <a:effectLst/>
          </p:spPr>
          <p:txBody>
            <a:bodyPr wrap="none">
              <a:spAutoFit/>
            </a:bodyPr>
            <a:lstStyle/>
            <a:p>
              <a:pPr eaLnBrk="1" hangingPunct="1"/>
              <a:r>
                <a:rPr lang="en-US" altLang="zh-CN" sz="2000" b="1" i="1">
                  <a:solidFill>
                    <a:schemeClr val="accent6">
                      <a:lumMod val="50000"/>
                    </a:schemeClr>
                  </a:solidFill>
                  <a:latin typeface="Times New Roman" pitchFamily="18" charset="0"/>
                  <a:cs typeface="Times New Roman" pitchFamily="18" charset="0"/>
                </a:rPr>
                <a:t>C</a:t>
              </a:r>
              <a:r>
                <a:rPr lang="en-US" altLang="zh-CN" sz="2000" b="1" baseline="-25000">
                  <a:solidFill>
                    <a:schemeClr val="accent6">
                      <a:lumMod val="50000"/>
                    </a:schemeClr>
                  </a:solidFill>
                  <a:latin typeface="Times New Roman" pitchFamily="18" charset="0"/>
                  <a:cs typeface="Times New Roman" pitchFamily="18" charset="0"/>
                </a:rPr>
                <a:t>3</a:t>
              </a:r>
              <a:endParaRPr lang="en-US" altLang="zh-CN" sz="2000" b="1">
                <a:solidFill>
                  <a:schemeClr val="accent6">
                    <a:lumMod val="50000"/>
                  </a:schemeClr>
                </a:solidFill>
                <a:latin typeface="Times New Roman" pitchFamily="18" charset="0"/>
                <a:cs typeface="Times New Roman" pitchFamily="18" charset="0"/>
              </a:endParaRPr>
            </a:p>
          </p:txBody>
        </p:sp>
      </p:grpSp>
      <p:grpSp>
        <p:nvGrpSpPr>
          <p:cNvPr id="189" name="Group 52"/>
          <p:cNvGrpSpPr>
            <a:grpSpLocks/>
          </p:cNvGrpSpPr>
          <p:nvPr/>
        </p:nvGrpSpPr>
        <p:grpSpPr bwMode="auto">
          <a:xfrm>
            <a:off x="482544" y="3611565"/>
            <a:ext cx="4232275" cy="2359026"/>
            <a:chOff x="1444" y="2266"/>
            <a:chExt cx="2666" cy="1486"/>
          </a:xfrm>
        </p:grpSpPr>
        <p:sp>
          <p:nvSpPr>
            <p:cNvPr id="190" name="Line 53"/>
            <p:cNvSpPr>
              <a:spLocks noChangeShapeType="1"/>
            </p:cNvSpPr>
            <p:nvPr/>
          </p:nvSpPr>
          <p:spPr bwMode="auto">
            <a:xfrm>
              <a:off x="2713" y="3288"/>
              <a:ext cx="0" cy="159"/>
            </a:xfrm>
            <a:prstGeom prst="line">
              <a:avLst/>
            </a:prstGeom>
            <a:noFill/>
            <a:ln w="19050">
              <a:solidFill>
                <a:schemeClr val="tx1"/>
              </a:solidFill>
              <a:round/>
              <a:headEnd/>
              <a:tailEnd/>
            </a:ln>
            <a:effectLst/>
          </p:spPr>
          <p:txBody>
            <a:bodyPr wrap="none" anchor="ct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191" name="Line 54"/>
            <p:cNvSpPr>
              <a:spLocks noChangeShapeType="1"/>
            </p:cNvSpPr>
            <p:nvPr/>
          </p:nvSpPr>
          <p:spPr bwMode="auto">
            <a:xfrm flipV="1">
              <a:off x="2722" y="2764"/>
              <a:ext cx="0" cy="150"/>
            </a:xfrm>
            <a:prstGeom prst="line">
              <a:avLst/>
            </a:prstGeom>
            <a:noFill/>
            <a:ln w="19050">
              <a:solidFill>
                <a:schemeClr val="tx1"/>
              </a:solidFill>
              <a:round/>
              <a:headEnd/>
              <a:tailEnd/>
            </a:ln>
            <a:effectLst/>
          </p:spPr>
          <p:txBody>
            <a:bodyPr wrap="none" anchor="ct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192" name="Line 55"/>
            <p:cNvSpPr>
              <a:spLocks noChangeShapeType="1"/>
            </p:cNvSpPr>
            <p:nvPr/>
          </p:nvSpPr>
          <p:spPr bwMode="auto">
            <a:xfrm flipH="1">
              <a:off x="1512" y="2778"/>
              <a:ext cx="284" cy="0"/>
            </a:xfrm>
            <a:prstGeom prst="line">
              <a:avLst/>
            </a:prstGeom>
            <a:noFill/>
            <a:ln w="19050">
              <a:solidFill>
                <a:schemeClr val="tx1"/>
              </a:solidFill>
              <a:round/>
              <a:headEnd/>
              <a:tailEnd/>
            </a:ln>
            <a:effectLst/>
          </p:spPr>
          <p:txBody>
            <a:bodyPr wrap="none" anchor="ct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193" name="Line 56"/>
            <p:cNvSpPr>
              <a:spLocks noChangeShapeType="1"/>
            </p:cNvSpPr>
            <p:nvPr/>
          </p:nvSpPr>
          <p:spPr bwMode="auto">
            <a:xfrm flipV="1">
              <a:off x="1512" y="3720"/>
              <a:ext cx="2524" cy="0"/>
            </a:xfrm>
            <a:prstGeom prst="line">
              <a:avLst/>
            </a:prstGeom>
            <a:noFill/>
            <a:ln w="19050">
              <a:solidFill>
                <a:schemeClr val="tx1"/>
              </a:solidFill>
              <a:round/>
              <a:headEnd/>
              <a:tailEnd/>
            </a:ln>
            <a:effectLst/>
          </p:spPr>
          <p:txBody>
            <a:bodyPr wrap="none" anchor="ct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194" name="Text Box 57"/>
            <p:cNvSpPr txBox="1">
              <a:spLocks noChangeArrowheads="1"/>
            </p:cNvSpPr>
            <p:nvPr/>
          </p:nvSpPr>
          <p:spPr bwMode="auto">
            <a:xfrm>
              <a:off x="2772" y="2934"/>
              <a:ext cx="269" cy="252"/>
            </a:xfrm>
            <a:prstGeom prst="rect">
              <a:avLst/>
            </a:prstGeom>
            <a:noFill/>
            <a:ln w="9525">
              <a:noFill/>
              <a:miter lim="800000"/>
              <a:headEnd/>
              <a:tailEnd/>
            </a:ln>
            <a:effectLst/>
          </p:spPr>
          <p:txBody>
            <a:bodyPr wrap="none">
              <a:spAutoFit/>
            </a:bodyPr>
            <a:lstStyle/>
            <a:p>
              <a:pPr eaLnBrk="1" hangingPunct="1"/>
              <a:r>
                <a:rPr lang="en-US" altLang="zh-CN" sz="2000" b="1" i="1">
                  <a:solidFill>
                    <a:schemeClr val="accent6">
                      <a:lumMod val="50000"/>
                    </a:schemeClr>
                  </a:solidFill>
                  <a:latin typeface="Times New Roman" pitchFamily="18" charset="0"/>
                  <a:cs typeface="Times New Roman" pitchFamily="18" charset="0"/>
                </a:rPr>
                <a:t>L</a:t>
              </a:r>
              <a:r>
                <a:rPr lang="en-US" altLang="zh-CN" sz="2000" b="1" baseline="-25000">
                  <a:solidFill>
                    <a:schemeClr val="accent6">
                      <a:lumMod val="50000"/>
                    </a:schemeClr>
                  </a:solidFill>
                  <a:latin typeface="Times New Roman" pitchFamily="18" charset="0"/>
                  <a:cs typeface="Times New Roman" pitchFamily="18" charset="0"/>
                </a:rPr>
                <a:t>2</a:t>
              </a:r>
              <a:endParaRPr lang="en-US" altLang="zh-CN" sz="2000" b="1">
                <a:solidFill>
                  <a:schemeClr val="accent6">
                    <a:lumMod val="50000"/>
                  </a:schemeClr>
                </a:solidFill>
                <a:latin typeface="Times New Roman" pitchFamily="18" charset="0"/>
                <a:cs typeface="Times New Roman" pitchFamily="18" charset="0"/>
              </a:endParaRPr>
            </a:p>
          </p:txBody>
        </p:sp>
        <p:sp>
          <p:nvSpPr>
            <p:cNvPr id="195" name="Text Box 58"/>
            <p:cNvSpPr txBox="1">
              <a:spLocks noChangeArrowheads="1"/>
            </p:cNvSpPr>
            <p:nvPr/>
          </p:nvSpPr>
          <p:spPr bwMode="auto">
            <a:xfrm>
              <a:off x="1967" y="2280"/>
              <a:ext cx="297" cy="252"/>
            </a:xfrm>
            <a:prstGeom prst="rect">
              <a:avLst/>
            </a:prstGeom>
            <a:noFill/>
            <a:ln w="9525">
              <a:noFill/>
              <a:miter lim="800000"/>
              <a:headEnd/>
              <a:tailEnd/>
            </a:ln>
            <a:effectLst/>
          </p:spPr>
          <p:txBody>
            <a:bodyPr>
              <a:spAutoFit/>
            </a:bodyPr>
            <a:lstStyle/>
            <a:p>
              <a:pPr eaLnBrk="1" hangingPunct="1"/>
              <a:r>
                <a:rPr lang="en-US" altLang="zh-CN" sz="2000" b="1" i="1">
                  <a:solidFill>
                    <a:schemeClr val="accent6">
                      <a:lumMod val="50000"/>
                    </a:schemeClr>
                  </a:solidFill>
                  <a:latin typeface="Times New Roman" pitchFamily="18" charset="0"/>
                  <a:cs typeface="Times New Roman" pitchFamily="18" charset="0"/>
                </a:rPr>
                <a:t>L</a:t>
              </a:r>
              <a:r>
                <a:rPr lang="en-US" altLang="zh-CN" sz="2000" b="1" baseline="-25000">
                  <a:solidFill>
                    <a:schemeClr val="accent6">
                      <a:lumMod val="50000"/>
                    </a:schemeClr>
                  </a:solidFill>
                  <a:latin typeface="Times New Roman" pitchFamily="18" charset="0"/>
                  <a:cs typeface="Times New Roman" pitchFamily="18" charset="0"/>
                </a:rPr>
                <a:t>1</a:t>
              </a:r>
              <a:endParaRPr lang="en-US" altLang="zh-CN" sz="2000" b="1">
                <a:solidFill>
                  <a:schemeClr val="accent6">
                    <a:lumMod val="50000"/>
                  </a:schemeClr>
                </a:solidFill>
                <a:latin typeface="Times New Roman" pitchFamily="18" charset="0"/>
                <a:cs typeface="Times New Roman" pitchFamily="18" charset="0"/>
              </a:endParaRPr>
            </a:p>
          </p:txBody>
        </p:sp>
        <p:sp>
          <p:nvSpPr>
            <p:cNvPr id="196" name="Text Box 59"/>
            <p:cNvSpPr txBox="1">
              <a:spLocks noChangeArrowheads="1"/>
            </p:cNvSpPr>
            <p:nvPr/>
          </p:nvSpPr>
          <p:spPr bwMode="auto">
            <a:xfrm>
              <a:off x="2814" y="3347"/>
              <a:ext cx="278" cy="252"/>
            </a:xfrm>
            <a:prstGeom prst="rect">
              <a:avLst/>
            </a:prstGeom>
            <a:noFill/>
            <a:ln w="9525">
              <a:noFill/>
              <a:miter lim="800000"/>
              <a:headEnd/>
              <a:tailEnd/>
            </a:ln>
            <a:effectLst/>
          </p:spPr>
          <p:txBody>
            <a:bodyPr wrap="none">
              <a:spAutoFit/>
            </a:bodyPr>
            <a:lstStyle/>
            <a:p>
              <a:pPr eaLnBrk="1" hangingPunct="1"/>
              <a:r>
                <a:rPr lang="en-US" altLang="zh-CN" sz="2000" b="1" i="1">
                  <a:solidFill>
                    <a:schemeClr val="accent6">
                      <a:lumMod val="50000"/>
                    </a:schemeClr>
                  </a:solidFill>
                  <a:latin typeface="Times New Roman" pitchFamily="18" charset="0"/>
                  <a:cs typeface="Times New Roman" pitchFamily="18" charset="0"/>
                </a:rPr>
                <a:t>C</a:t>
              </a:r>
              <a:r>
                <a:rPr lang="en-US" altLang="zh-CN" sz="2000" b="1" baseline="-25000">
                  <a:solidFill>
                    <a:schemeClr val="accent6">
                      <a:lumMod val="50000"/>
                    </a:schemeClr>
                  </a:solidFill>
                  <a:latin typeface="Times New Roman" pitchFamily="18" charset="0"/>
                  <a:cs typeface="Times New Roman" pitchFamily="18" charset="0"/>
                </a:rPr>
                <a:t>2</a:t>
              </a:r>
              <a:endParaRPr lang="en-US" altLang="zh-CN" sz="2000" b="1">
                <a:solidFill>
                  <a:schemeClr val="accent6">
                    <a:lumMod val="50000"/>
                  </a:schemeClr>
                </a:solidFill>
                <a:latin typeface="Times New Roman" pitchFamily="18" charset="0"/>
                <a:cs typeface="Times New Roman" pitchFamily="18" charset="0"/>
              </a:endParaRPr>
            </a:p>
          </p:txBody>
        </p:sp>
        <p:grpSp>
          <p:nvGrpSpPr>
            <p:cNvPr id="197" name="Group 60"/>
            <p:cNvGrpSpPr>
              <a:grpSpLocks/>
            </p:cNvGrpSpPr>
            <p:nvPr/>
          </p:nvGrpSpPr>
          <p:grpSpPr bwMode="auto">
            <a:xfrm>
              <a:off x="2580" y="3447"/>
              <a:ext cx="258" cy="93"/>
              <a:chOff x="1351" y="3976"/>
              <a:chExt cx="174" cy="93"/>
            </a:xfrm>
          </p:grpSpPr>
          <p:sp>
            <p:nvSpPr>
              <p:cNvPr id="239" name="Line 61"/>
              <p:cNvSpPr>
                <a:spLocks noChangeShapeType="1"/>
              </p:cNvSpPr>
              <p:nvPr/>
            </p:nvSpPr>
            <p:spPr bwMode="auto">
              <a:xfrm>
                <a:off x="1351" y="3976"/>
                <a:ext cx="174" cy="1"/>
              </a:xfrm>
              <a:prstGeom prst="line">
                <a:avLst/>
              </a:prstGeom>
              <a:noFill/>
              <a:ln w="28575">
                <a:solidFill>
                  <a:srgbClr val="000000"/>
                </a:solidFill>
                <a:round/>
                <a:headEnd/>
                <a:tailEnd/>
              </a:ln>
            </p:spPr>
            <p:txBody>
              <a:bodyP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240" name="Line 62"/>
              <p:cNvSpPr>
                <a:spLocks noChangeShapeType="1"/>
              </p:cNvSpPr>
              <p:nvPr/>
            </p:nvSpPr>
            <p:spPr bwMode="auto">
              <a:xfrm>
                <a:off x="1351" y="4068"/>
                <a:ext cx="174" cy="1"/>
              </a:xfrm>
              <a:prstGeom prst="line">
                <a:avLst/>
              </a:prstGeom>
              <a:noFill/>
              <a:ln w="28575">
                <a:solidFill>
                  <a:srgbClr val="000000"/>
                </a:solidFill>
                <a:round/>
                <a:headEnd/>
                <a:tailEnd/>
              </a:ln>
            </p:spPr>
            <p:txBody>
              <a:bodyPr/>
              <a:lstStyle/>
              <a:p>
                <a:endParaRPr lang="zh-CN" altLang="en-US" sz="2000">
                  <a:solidFill>
                    <a:schemeClr val="accent6">
                      <a:lumMod val="50000"/>
                    </a:schemeClr>
                  </a:solidFill>
                  <a:latin typeface="Times New Roman" pitchFamily="18" charset="0"/>
                  <a:cs typeface="Times New Roman" pitchFamily="18" charset="0"/>
                </a:endParaRPr>
              </a:p>
            </p:txBody>
          </p:sp>
        </p:grpSp>
        <p:grpSp>
          <p:nvGrpSpPr>
            <p:cNvPr id="198" name="Group 63"/>
            <p:cNvGrpSpPr>
              <a:grpSpLocks/>
            </p:cNvGrpSpPr>
            <p:nvPr/>
          </p:nvGrpSpPr>
          <p:grpSpPr bwMode="auto">
            <a:xfrm>
              <a:off x="1919" y="2574"/>
              <a:ext cx="379" cy="57"/>
              <a:chOff x="1200" y="1584"/>
              <a:chExt cx="379" cy="45"/>
            </a:xfrm>
          </p:grpSpPr>
          <p:sp>
            <p:nvSpPr>
              <p:cNvPr id="235" name="Arc 64"/>
              <p:cNvSpPr>
                <a:spLocks/>
              </p:cNvSpPr>
              <p:nvPr/>
            </p:nvSpPr>
            <p:spPr bwMode="auto">
              <a:xfrm rot="5400000" flipH="1" flipV="1">
                <a:off x="1223" y="1561"/>
                <a:ext cx="45" cy="91"/>
              </a:xfrm>
              <a:custGeom>
                <a:avLst/>
                <a:gdLst>
                  <a:gd name="T0" fmla="*/ 0 w 22723"/>
                  <a:gd name="T1" fmla="*/ 0 h 43200"/>
                  <a:gd name="T2" fmla="*/ 0 w 22723"/>
                  <a:gd name="T3" fmla="*/ 0 h 43200"/>
                  <a:gd name="T4" fmla="*/ 0 w 22723"/>
                  <a:gd name="T5" fmla="*/ 0 h 43200"/>
                  <a:gd name="T6" fmla="*/ 0 60000 65536"/>
                  <a:gd name="T7" fmla="*/ 0 60000 65536"/>
                  <a:gd name="T8" fmla="*/ 0 60000 65536"/>
                </a:gdLst>
                <a:ahLst/>
                <a:cxnLst>
                  <a:cxn ang="T6">
                    <a:pos x="T0" y="T1"/>
                  </a:cxn>
                  <a:cxn ang="T7">
                    <a:pos x="T2" y="T3"/>
                  </a:cxn>
                  <a:cxn ang="T8">
                    <a:pos x="T4" y="T5"/>
                  </a:cxn>
                </a:cxnLst>
                <a:rect l="0" t="0" r="r" b="b"/>
                <a:pathLst>
                  <a:path w="22723" h="43200" fill="none" extrusionOk="0">
                    <a:moveTo>
                      <a:pt x="1123" y="0"/>
                    </a:moveTo>
                    <a:cubicBezTo>
                      <a:pt x="13052" y="0"/>
                      <a:pt x="22723" y="9670"/>
                      <a:pt x="22723" y="21600"/>
                    </a:cubicBezTo>
                    <a:cubicBezTo>
                      <a:pt x="22723" y="33529"/>
                      <a:pt x="13052" y="43200"/>
                      <a:pt x="1123" y="43200"/>
                    </a:cubicBezTo>
                    <a:cubicBezTo>
                      <a:pt x="748" y="43199"/>
                      <a:pt x="374" y="43190"/>
                      <a:pt x="0" y="43170"/>
                    </a:cubicBezTo>
                  </a:path>
                  <a:path w="22723" h="43200" stroke="0" extrusionOk="0">
                    <a:moveTo>
                      <a:pt x="1123" y="0"/>
                    </a:moveTo>
                    <a:cubicBezTo>
                      <a:pt x="13052" y="0"/>
                      <a:pt x="22723" y="9670"/>
                      <a:pt x="22723" y="21600"/>
                    </a:cubicBezTo>
                    <a:cubicBezTo>
                      <a:pt x="22723" y="33529"/>
                      <a:pt x="13052" y="43200"/>
                      <a:pt x="1123" y="43200"/>
                    </a:cubicBezTo>
                    <a:cubicBezTo>
                      <a:pt x="748" y="43199"/>
                      <a:pt x="374" y="43190"/>
                      <a:pt x="0" y="43170"/>
                    </a:cubicBezTo>
                    <a:lnTo>
                      <a:pt x="1123" y="21600"/>
                    </a:lnTo>
                    <a:lnTo>
                      <a:pt x="1123" y="0"/>
                    </a:lnTo>
                    <a:close/>
                  </a:path>
                </a:pathLst>
              </a:custGeom>
              <a:noFill/>
              <a:ln w="28575">
                <a:solidFill>
                  <a:schemeClr val="tx1"/>
                </a:solidFill>
                <a:round/>
                <a:headEnd/>
                <a:tailEnd/>
              </a:ln>
              <a:effectLst/>
            </p:spPr>
            <p:txBody>
              <a:bodyPr wrap="none" anchor="ct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236" name="Arc 65"/>
              <p:cNvSpPr>
                <a:spLocks/>
              </p:cNvSpPr>
              <p:nvPr/>
            </p:nvSpPr>
            <p:spPr bwMode="auto">
              <a:xfrm rot="5400000" flipH="1" flipV="1">
                <a:off x="1319" y="1561"/>
                <a:ext cx="45" cy="91"/>
              </a:xfrm>
              <a:custGeom>
                <a:avLst/>
                <a:gdLst>
                  <a:gd name="T0" fmla="*/ 0 w 22723"/>
                  <a:gd name="T1" fmla="*/ 0 h 43200"/>
                  <a:gd name="T2" fmla="*/ 0 w 22723"/>
                  <a:gd name="T3" fmla="*/ 0 h 43200"/>
                  <a:gd name="T4" fmla="*/ 0 w 22723"/>
                  <a:gd name="T5" fmla="*/ 0 h 43200"/>
                  <a:gd name="T6" fmla="*/ 0 60000 65536"/>
                  <a:gd name="T7" fmla="*/ 0 60000 65536"/>
                  <a:gd name="T8" fmla="*/ 0 60000 65536"/>
                </a:gdLst>
                <a:ahLst/>
                <a:cxnLst>
                  <a:cxn ang="T6">
                    <a:pos x="T0" y="T1"/>
                  </a:cxn>
                  <a:cxn ang="T7">
                    <a:pos x="T2" y="T3"/>
                  </a:cxn>
                  <a:cxn ang="T8">
                    <a:pos x="T4" y="T5"/>
                  </a:cxn>
                </a:cxnLst>
                <a:rect l="0" t="0" r="r" b="b"/>
                <a:pathLst>
                  <a:path w="22723" h="43200" fill="none" extrusionOk="0">
                    <a:moveTo>
                      <a:pt x="1123" y="0"/>
                    </a:moveTo>
                    <a:cubicBezTo>
                      <a:pt x="13052" y="0"/>
                      <a:pt x="22723" y="9670"/>
                      <a:pt x="22723" y="21600"/>
                    </a:cubicBezTo>
                    <a:cubicBezTo>
                      <a:pt x="22723" y="33529"/>
                      <a:pt x="13052" y="43200"/>
                      <a:pt x="1123" y="43200"/>
                    </a:cubicBezTo>
                    <a:cubicBezTo>
                      <a:pt x="748" y="43199"/>
                      <a:pt x="374" y="43190"/>
                      <a:pt x="0" y="43170"/>
                    </a:cubicBezTo>
                  </a:path>
                  <a:path w="22723" h="43200" stroke="0" extrusionOk="0">
                    <a:moveTo>
                      <a:pt x="1123" y="0"/>
                    </a:moveTo>
                    <a:cubicBezTo>
                      <a:pt x="13052" y="0"/>
                      <a:pt x="22723" y="9670"/>
                      <a:pt x="22723" y="21600"/>
                    </a:cubicBezTo>
                    <a:cubicBezTo>
                      <a:pt x="22723" y="33529"/>
                      <a:pt x="13052" y="43200"/>
                      <a:pt x="1123" y="43200"/>
                    </a:cubicBezTo>
                    <a:cubicBezTo>
                      <a:pt x="748" y="43199"/>
                      <a:pt x="374" y="43190"/>
                      <a:pt x="0" y="43170"/>
                    </a:cubicBezTo>
                    <a:lnTo>
                      <a:pt x="1123" y="21600"/>
                    </a:lnTo>
                    <a:lnTo>
                      <a:pt x="1123" y="0"/>
                    </a:lnTo>
                    <a:close/>
                  </a:path>
                </a:pathLst>
              </a:custGeom>
              <a:noFill/>
              <a:ln w="28575">
                <a:solidFill>
                  <a:schemeClr val="tx1"/>
                </a:solidFill>
                <a:round/>
                <a:headEnd/>
                <a:tailEnd/>
              </a:ln>
              <a:effectLst/>
            </p:spPr>
            <p:txBody>
              <a:bodyPr wrap="none" anchor="ct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237" name="Arc 66"/>
              <p:cNvSpPr>
                <a:spLocks/>
              </p:cNvSpPr>
              <p:nvPr/>
            </p:nvSpPr>
            <p:spPr bwMode="auto">
              <a:xfrm rot="5400000" flipH="1" flipV="1">
                <a:off x="1415" y="1561"/>
                <a:ext cx="45" cy="91"/>
              </a:xfrm>
              <a:custGeom>
                <a:avLst/>
                <a:gdLst>
                  <a:gd name="T0" fmla="*/ 0 w 22723"/>
                  <a:gd name="T1" fmla="*/ 0 h 43200"/>
                  <a:gd name="T2" fmla="*/ 0 w 22723"/>
                  <a:gd name="T3" fmla="*/ 0 h 43200"/>
                  <a:gd name="T4" fmla="*/ 0 w 22723"/>
                  <a:gd name="T5" fmla="*/ 0 h 43200"/>
                  <a:gd name="T6" fmla="*/ 0 60000 65536"/>
                  <a:gd name="T7" fmla="*/ 0 60000 65536"/>
                  <a:gd name="T8" fmla="*/ 0 60000 65536"/>
                </a:gdLst>
                <a:ahLst/>
                <a:cxnLst>
                  <a:cxn ang="T6">
                    <a:pos x="T0" y="T1"/>
                  </a:cxn>
                  <a:cxn ang="T7">
                    <a:pos x="T2" y="T3"/>
                  </a:cxn>
                  <a:cxn ang="T8">
                    <a:pos x="T4" y="T5"/>
                  </a:cxn>
                </a:cxnLst>
                <a:rect l="0" t="0" r="r" b="b"/>
                <a:pathLst>
                  <a:path w="22723" h="43200" fill="none" extrusionOk="0">
                    <a:moveTo>
                      <a:pt x="1123" y="0"/>
                    </a:moveTo>
                    <a:cubicBezTo>
                      <a:pt x="13052" y="0"/>
                      <a:pt x="22723" y="9670"/>
                      <a:pt x="22723" y="21600"/>
                    </a:cubicBezTo>
                    <a:cubicBezTo>
                      <a:pt x="22723" y="33529"/>
                      <a:pt x="13052" y="43200"/>
                      <a:pt x="1123" y="43200"/>
                    </a:cubicBezTo>
                    <a:cubicBezTo>
                      <a:pt x="748" y="43199"/>
                      <a:pt x="374" y="43190"/>
                      <a:pt x="0" y="43170"/>
                    </a:cubicBezTo>
                  </a:path>
                  <a:path w="22723" h="43200" stroke="0" extrusionOk="0">
                    <a:moveTo>
                      <a:pt x="1123" y="0"/>
                    </a:moveTo>
                    <a:cubicBezTo>
                      <a:pt x="13052" y="0"/>
                      <a:pt x="22723" y="9670"/>
                      <a:pt x="22723" y="21600"/>
                    </a:cubicBezTo>
                    <a:cubicBezTo>
                      <a:pt x="22723" y="33529"/>
                      <a:pt x="13052" y="43200"/>
                      <a:pt x="1123" y="43200"/>
                    </a:cubicBezTo>
                    <a:cubicBezTo>
                      <a:pt x="748" y="43199"/>
                      <a:pt x="374" y="43190"/>
                      <a:pt x="0" y="43170"/>
                    </a:cubicBezTo>
                    <a:lnTo>
                      <a:pt x="1123" y="21600"/>
                    </a:lnTo>
                    <a:lnTo>
                      <a:pt x="1123" y="0"/>
                    </a:lnTo>
                    <a:close/>
                  </a:path>
                </a:pathLst>
              </a:custGeom>
              <a:noFill/>
              <a:ln w="28575">
                <a:solidFill>
                  <a:schemeClr val="tx1"/>
                </a:solidFill>
                <a:round/>
                <a:headEnd/>
                <a:tailEnd/>
              </a:ln>
              <a:effectLst/>
            </p:spPr>
            <p:txBody>
              <a:bodyPr wrap="none" anchor="ct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238" name="Arc 67"/>
              <p:cNvSpPr>
                <a:spLocks/>
              </p:cNvSpPr>
              <p:nvPr/>
            </p:nvSpPr>
            <p:spPr bwMode="auto">
              <a:xfrm rot="5400000" flipH="1" flipV="1">
                <a:off x="1511" y="1561"/>
                <a:ext cx="45" cy="91"/>
              </a:xfrm>
              <a:custGeom>
                <a:avLst/>
                <a:gdLst>
                  <a:gd name="T0" fmla="*/ 0 w 22723"/>
                  <a:gd name="T1" fmla="*/ 0 h 43200"/>
                  <a:gd name="T2" fmla="*/ 0 w 22723"/>
                  <a:gd name="T3" fmla="*/ 0 h 43200"/>
                  <a:gd name="T4" fmla="*/ 0 w 22723"/>
                  <a:gd name="T5" fmla="*/ 0 h 43200"/>
                  <a:gd name="T6" fmla="*/ 0 60000 65536"/>
                  <a:gd name="T7" fmla="*/ 0 60000 65536"/>
                  <a:gd name="T8" fmla="*/ 0 60000 65536"/>
                </a:gdLst>
                <a:ahLst/>
                <a:cxnLst>
                  <a:cxn ang="T6">
                    <a:pos x="T0" y="T1"/>
                  </a:cxn>
                  <a:cxn ang="T7">
                    <a:pos x="T2" y="T3"/>
                  </a:cxn>
                  <a:cxn ang="T8">
                    <a:pos x="T4" y="T5"/>
                  </a:cxn>
                </a:cxnLst>
                <a:rect l="0" t="0" r="r" b="b"/>
                <a:pathLst>
                  <a:path w="22723" h="43200" fill="none" extrusionOk="0">
                    <a:moveTo>
                      <a:pt x="1123" y="0"/>
                    </a:moveTo>
                    <a:cubicBezTo>
                      <a:pt x="13052" y="0"/>
                      <a:pt x="22723" y="9670"/>
                      <a:pt x="22723" y="21600"/>
                    </a:cubicBezTo>
                    <a:cubicBezTo>
                      <a:pt x="22723" y="33529"/>
                      <a:pt x="13052" y="43200"/>
                      <a:pt x="1123" y="43200"/>
                    </a:cubicBezTo>
                    <a:cubicBezTo>
                      <a:pt x="748" y="43199"/>
                      <a:pt x="374" y="43190"/>
                      <a:pt x="0" y="43170"/>
                    </a:cubicBezTo>
                  </a:path>
                  <a:path w="22723" h="43200" stroke="0" extrusionOk="0">
                    <a:moveTo>
                      <a:pt x="1123" y="0"/>
                    </a:moveTo>
                    <a:cubicBezTo>
                      <a:pt x="13052" y="0"/>
                      <a:pt x="22723" y="9670"/>
                      <a:pt x="22723" y="21600"/>
                    </a:cubicBezTo>
                    <a:cubicBezTo>
                      <a:pt x="22723" y="33529"/>
                      <a:pt x="13052" y="43200"/>
                      <a:pt x="1123" y="43200"/>
                    </a:cubicBezTo>
                    <a:cubicBezTo>
                      <a:pt x="748" y="43199"/>
                      <a:pt x="374" y="43190"/>
                      <a:pt x="0" y="43170"/>
                    </a:cubicBezTo>
                    <a:lnTo>
                      <a:pt x="1123" y="21600"/>
                    </a:lnTo>
                    <a:lnTo>
                      <a:pt x="1123" y="0"/>
                    </a:lnTo>
                    <a:close/>
                  </a:path>
                </a:pathLst>
              </a:custGeom>
              <a:noFill/>
              <a:ln w="28575">
                <a:solidFill>
                  <a:schemeClr val="tx1"/>
                </a:solidFill>
                <a:round/>
                <a:headEnd/>
                <a:tailEnd/>
              </a:ln>
              <a:effectLst/>
            </p:spPr>
            <p:txBody>
              <a:bodyPr wrap="none" anchor="ctr"/>
              <a:lstStyle/>
              <a:p>
                <a:endParaRPr lang="zh-CN" altLang="en-US" sz="2000">
                  <a:solidFill>
                    <a:schemeClr val="accent6">
                      <a:lumMod val="50000"/>
                    </a:schemeClr>
                  </a:solidFill>
                  <a:latin typeface="Times New Roman" pitchFamily="18" charset="0"/>
                  <a:cs typeface="Times New Roman" pitchFamily="18" charset="0"/>
                </a:endParaRPr>
              </a:p>
            </p:txBody>
          </p:sp>
        </p:grpSp>
        <p:sp>
          <p:nvSpPr>
            <p:cNvPr id="199" name="Oval 68"/>
            <p:cNvSpPr>
              <a:spLocks noChangeArrowheads="1"/>
            </p:cNvSpPr>
            <p:nvPr/>
          </p:nvSpPr>
          <p:spPr bwMode="auto">
            <a:xfrm>
              <a:off x="1450" y="3676"/>
              <a:ext cx="68" cy="68"/>
            </a:xfrm>
            <a:prstGeom prst="ellipse">
              <a:avLst/>
            </a:prstGeom>
            <a:noFill/>
            <a:ln w="19050">
              <a:solidFill>
                <a:schemeClr val="tx1"/>
              </a:solidFill>
              <a:round/>
              <a:headEnd/>
              <a:tailEnd/>
            </a:ln>
            <a:effectLst/>
          </p:spPr>
          <p:txBody>
            <a:bodyPr wrap="none" anchor="ctr">
              <a:spAutoFit/>
            </a:bodyPr>
            <a:lstStyle/>
            <a:p>
              <a:pPr eaLnBrk="1" hangingPunct="1"/>
              <a:endParaRPr lang="zh-CN" altLang="en-US" sz="2000">
                <a:solidFill>
                  <a:schemeClr val="accent6">
                    <a:lumMod val="50000"/>
                  </a:schemeClr>
                </a:solidFill>
                <a:latin typeface="Times New Roman" pitchFamily="18" charset="0"/>
                <a:cs typeface="Times New Roman" pitchFamily="18" charset="0"/>
              </a:endParaRPr>
            </a:p>
          </p:txBody>
        </p:sp>
        <p:sp>
          <p:nvSpPr>
            <p:cNvPr id="200" name="Oval 69"/>
            <p:cNvSpPr>
              <a:spLocks noChangeArrowheads="1"/>
            </p:cNvSpPr>
            <p:nvPr/>
          </p:nvSpPr>
          <p:spPr bwMode="auto">
            <a:xfrm>
              <a:off x="1444" y="2742"/>
              <a:ext cx="68" cy="68"/>
            </a:xfrm>
            <a:prstGeom prst="ellipse">
              <a:avLst/>
            </a:prstGeom>
            <a:noFill/>
            <a:ln w="19050">
              <a:solidFill>
                <a:schemeClr val="tx1"/>
              </a:solidFill>
              <a:round/>
              <a:headEnd/>
              <a:tailEnd/>
            </a:ln>
            <a:effectLst/>
          </p:spPr>
          <p:txBody>
            <a:bodyPr wrap="none" anchor="ctr">
              <a:spAutoFit/>
            </a:bodyPr>
            <a:lstStyle/>
            <a:p>
              <a:pPr eaLnBrk="1" hangingPunct="1"/>
              <a:endParaRPr lang="zh-CN" altLang="en-US" sz="2000">
                <a:solidFill>
                  <a:schemeClr val="accent6">
                    <a:lumMod val="50000"/>
                  </a:schemeClr>
                </a:solidFill>
                <a:latin typeface="Times New Roman" pitchFamily="18" charset="0"/>
                <a:cs typeface="Times New Roman" pitchFamily="18" charset="0"/>
              </a:endParaRPr>
            </a:p>
          </p:txBody>
        </p:sp>
        <p:grpSp>
          <p:nvGrpSpPr>
            <p:cNvPr id="201" name="Group 70"/>
            <p:cNvGrpSpPr>
              <a:grpSpLocks/>
            </p:cNvGrpSpPr>
            <p:nvPr/>
          </p:nvGrpSpPr>
          <p:grpSpPr bwMode="auto">
            <a:xfrm rot="5400000">
              <a:off x="2553" y="3070"/>
              <a:ext cx="379" cy="57"/>
              <a:chOff x="1200" y="1584"/>
              <a:chExt cx="379" cy="45"/>
            </a:xfrm>
          </p:grpSpPr>
          <p:sp>
            <p:nvSpPr>
              <p:cNvPr id="231" name="Arc 71"/>
              <p:cNvSpPr>
                <a:spLocks/>
              </p:cNvSpPr>
              <p:nvPr/>
            </p:nvSpPr>
            <p:spPr bwMode="auto">
              <a:xfrm rot="5400000" flipH="1" flipV="1">
                <a:off x="1223" y="1561"/>
                <a:ext cx="45" cy="91"/>
              </a:xfrm>
              <a:custGeom>
                <a:avLst/>
                <a:gdLst>
                  <a:gd name="T0" fmla="*/ 0 w 22723"/>
                  <a:gd name="T1" fmla="*/ 0 h 43200"/>
                  <a:gd name="T2" fmla="*/ 0 w 22723"/>
                  <a:gd name="T3" fmla="*/ 0 h 43200"/>
                  <a:gd name="T4" fmla="*/ 0 w 22723"/>
                  <a:gd name="T5" fmla="*/ 0 h 43200"/>
                  <a:gd name="T6" fmla="*/ 0 60000 65536"/>
                  <a:gd name="T7" fmla="*/ 0 60000 65536"/>
                  <a:gd name="T8" fmla="*/ 0 60000 65536"/>
                </a:gdLst>
                <a:ahLst/>
                <a:cxnLst>
                  <a:cxn ang="T6">
                    <a:pos x="T0" y="T1"/>
                  </a:cxn>
                  <a:cxn ang="T7">
                    <a:pos x="T2" y="T3"/>
                  </a:cxn>
                  <a:cxn ang="T8">
                    <a:pos x="T4" y="T5"/>
                  </a:cxn>
                </a:cxnLst>
                <a:rect l="0" t="0" r="r" b="b"/>
                <a:pathLst>
                  <a:path w="22723" h="43200" fill="none" extrusionOk="0">
                    <a:moveTo>
                      <a:pt x="1123" y="0"/>
                    </a:moveTo>
                    <a:cubicBezTo>
                      <a:pt x="13052" y="0"/>
                      <a:pt x="22723" y="9670"/>
                      <a:pt x="22723" y="21600"/>
                    </a:cubicBezTo>
                    <a:cubicBezTo>
                      <a:pt x="22723" y="33529"/>
                      <a:pt x="13052" y="43200"/>
                      <a:pt x="1123" y="43200"/>
                    </a:cubicBezTo>
                    <a:cubicBezTo>
                      <a:pt x="748" y="43199"/>
                      <a:pt x="374" y="43190"/>
                      <a:pt x="0" y="43170"/>
                    </a:cubicBezTo>
                  </a:path>
                  <a:path w="22723" h="43200" stroke="0" extrusionOk="0">
                    <a:moveTo>
                      <a:pt x="1123" y="0"/>
                    </a:moveTo>
                    <a:cubicBezTo>
                      <a:pt x="13052" y="0"/>
                      <a:pt x="22723" y="9670"/>
                      <a:pt x="22723" y="21600"/>
                    </a:cubicBezTo>
                    <a:cubicBezTo>
                      <a:pt x="22723" y="33529"/>
                      <a:pt x="13052" y="43200"/>
                      <a:pt x="1123" y="43200"/>
                    </a:cubicBezTo>
                    <a:cubicBezTo>
                      <a:pt x="748" y="43199"/>
                      <a:pt x="374" y="43190"/>
                      <a:pt x="0" y="43170"/>
                    </a:cubicBezTo>
                    <a:lnTo>
                      <a:pt x="1123" y="21600"/>
                    </a:lnTo>
                    <a:lnTo>
                      <a:pt x="1123" y="0"/>
                    </a:lnTo>
                    <a:close/>
                  </a:path>
                </a:pathLst>
              </a:custGeom>
              <a:noFill/>
              <a:ln w="28575">
                <a:solidFill>
                  <a:schemeClr val="tx1"/>
                </a:solidFill>
                <a:round/>
                <a:headEnd/>
                <a:tailEnd/>
              </a:ln>
              <a:effectLst/>
            </p:spPr>
            <p:txBody>
              <a:bodyPr wrap="none" anchor="ct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232" name="Arc 72"/>
              <p:cNvSpPr>
                <a:spLocks/>
              </p:cNvSpPr>
              <p:nvPr/>
            </p:nvSpPr>
            <p:spPr bwMode="auto">
              <a:xfrm rot="5400000" flipH="1" flipV="1">
                <a:off x="1319" y="1561"/>
                <a:ext cx="45" cy="91"/>
              </a:xfrm>
              <a:custGeom>
                <a:avLst/>
                <a:gdLst>
                  <a:gd name="T0" fmla="*/ 0 w 22723"/>
                  <a:gd name="T1" fmla="*/ 0 h 43200"/>
                  <a:gd name="T2" fmla="*/ 0 w 22723"/>
                  <a:gd name="T3" fmla="*/ 0 h 43200"/>
                  <a:gd name="T4" fmla="*/ 0 w 22723"/>
                  <a:gd name="T5" fmla="*/ 0 h 43200"/>
                  <a:gd name="T6" fmla="*/ 0 60000 65536"/>
                  <a:gd name="T7" fmla="*/ 0 60000 65536"/>
                  <a:gd name="T8" fmla="*/ 0 60000 65536"/>
                </a:gdLst>
                <a:ahLst/>
                <a:cxnLst>
                  <a:cxn ang="T6">
                    <a:pos x="T0" y="T1"/>
                  </a:cxn>
                  <a:cxn ang="T7">
                    <a:pos x="T2" y="T3"/>
                  </a:cxn>
                  <a:cxn ang="T8">
                    <a:pos x="T4" y="T5"/>
                  </a:cxn>
                </a:cxnLst>
                <a:rect l="0" t="0" r="r" b="b"/>
                <a:pathLst>
                  <a:path w="22723" h="43200" fill="none" extrusionOk="0">
                    <a:moveTo>
                      <a:pt x="1123" y="0"/>
                    </a:moveTo>
                    <a:cubicBezTo>
                      <a:pt x="13052" y="0"/>
                      <a:pt x="22723" y="9670"/>
                      <a:pt x="22723" y="21600"/>
                    </a:cubicBezTo>
                    <a:cubicBezTo>
                      <a:pt x="22723" y="33529"/>
                      <a:pt x="13052" y="43200"/>
                      <a:pt x="1123" y="43200"/>
                    </a:cubicBezTo>
                    <a:cubicBezTo>
                      <a:pt x="748" y="43199"/>
                      <a:pt x="374" y="43190"/>
                      <a:pt x="0" y="43170"/>
                    </a:cubicBezTo>
                  </a:path>
                  <a:path w="22723" h="43200" stroke="0" extrusionOk="0">
                    <a:moveTo>
                      <a:pt x="1123" y="0"/>
                    </a:moveTo>
                    <a:cubicBezTo>
                      <a:pt x="13052" y="0"/>
                      <a:pt x="22723" y="9670"/>
                      <a:pt x="22723" y="21600"/>
                    </a:cubicBezTo>
                    <a:cubicBezTo>
                      <a:pt x="22723" y="33529"/>
                      <a:pt x="13052" y="43200"/>
                      <a:pt x="1123" y="43200"/>
                    </a:cubicBezTo>
                    <a:cubicBezTo>
                      <a:pt x="748" y="43199"/>
                      <a:pt x="374" y="43190"/>
                      <a:pt x="0" y="43170"/>
                    </a:cubicBezTo>
                    <a:lnTo>
                      <a:pt x="1123" y="21600"/>
                    </a:lnTo>
                    <a:lnTo>
                      <a:pt x="1123" y="0"/>
                    </a:lnTo>
                    <a:close/>
                  </a:path>
                </a:pathLst>
              </a:custGeom>
              <a:noFill/>
              <a:ln w="28575">
                <a:solidFill>
                  <a:schemeClr val="tx1"/>
                </a:solidFill>
                <a:round/>
                <a:headEnd/>
                <a:tailEnd/>
              </a:ln>
              <a:effectLst/>
            </p:spPr>
            <p:txBody>
              <a:bodyPr wrap="none" anchor="ct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233" name="Arc 73"/>
              <p:cNvSpPr>
                <a:spLocks/>
              </p:cNvSpPr>
              <p:nvPr/>
            </p:nvSpPr>
            <p:spPr bwMode="auto">
              <a:xfrm rot="5400000" flipH="1" flipV="1">
                <a:off x="1415" y="1561"/>
                <a:ext cx="45" cy="91"/>
              </a:xfrm>
              <a:custGeom>
                <a:avLst/>
                <a:gdLst>
                  <a:gd name="T0" fmla="*/ 0 w 22723"/>
                  <a:gd name="T1" fmla="*/ 0 h 43200"/>
                  <a:gd name="T2" fmla="*/ 0 w 22723"/>
                  <a:gd name="T3" fmla="*/ 0 h 43200"/>
                  <a:gd name="T4" fmla="*/ 0 w 22723"/>
                  <a:gd name="T5" fmla="*/ 0 h 43200"/>
                  <a:gd name="T6" fmla="*/ 0 60000 65536"/>
                  <a:gd name="T7" fmla="*/ 0 60000 65536"/>
                  <a:gd name="T8" fmla="*/ 0 60000 65536"/>
                </a:gdLst>
                <a:ahLst/>
                <a:cxnLst>
                  <a:cxn ang="T6">
                    <a:pos x="T0" y="T1"/>
                  </a:cxn>
                  <a:cxn ang="T7">
                    <a:pos x="T2" y="T3"/>
                  </a:cxn>
                  <a:cxn ang="T8">
                    <a:pos x="T4" y="T5"/>
                  </a:cxn>
                </a:cxnLst>
                <a:rect l="0" t="0" r="r" b="b"/>
                <a:pathLst>
                  <a:path w="22723" h="43200" fill="none" extrusionOk="0">
                    <a:moveTo>
                      <a:pt x="1123" y="0"/>
                    </a:moveTo>
                    <a:cubicBezTo>
                      <a:pt x="13052" y="0"/>
                      <a:pt x="22723" y="9670"/>
                      <a:pt x="22723" y="21600"/>
                    </a:cubicBezTo>
                    <a:cubicBezTo>
                      <a:pt x="22723" y="33529"/>
                      <a:pt x="13052" y="43200"/>
                      <a:pt x="1123" y="43200"/>
                    </a:cubicBezTo>
                    <a:cubicBezTo>
                      <a:pt x="748" y="43199"/>
                      <a:pt x="374" y="43190"/>
                      <a:pt x="0" y="43170"/>
                    </a:cubicBezTo>
                  </a:path>
                  <a:path w="22723" h="43200" stroke="0" extrusionOk="0">
                    <a:moveTo>
                      <a:pt x="1123" y="0"/>
                    </a:moveTo>
                    <a:cubicBezTo>
                      <a:pt x="13052" y="0"/>
                      <a:pt x="22723" y="9670"/>
                      <a:pt x="22723" y="21600"/>
                    </a:cubicBezTo>
                    <a:cubicBezTo>
                      <a:pt x="22723" y="33529"/>
                      <a:pt x="13052" y="43200"/>
                      <a:pt x="1123" y="43200"/>
                    </a:cubicBezTo>
                    <a:cubicBezTo>
                      <a:pt x="748" y="43199"/>
                      <a:pt x="374" y="43190"/>
                      <a:pt x="0" y="43170"/>
                    </a:cubicBezTo>
                    <a:lnTo>
                      <a:pt x="1123" y="21600"/>
                    </a:lnTo>
                    <a:lnTo>
                      <a:pt x="1123" y="0"/>
                    </a:lnTo>
                    <a:close/>
                  </a:path>
                </a:pathLst>
              </a:custGeom>
              <a:noFill/>
              <a:ln w="28575">
                <a:solidFill>
                  <a:schemeClr val="tx1"/>
                </a:solidFill>
                <a:round/>
                <a:headEnd/>
                <a:tailEnd/>
              </a:ln>
              <a:effectLst/>
            </p:spPr>
            <p:txBody>
              <a:bodyPr wrap="none" anchor="ct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234" name="Arc 74"/>
              <p:cNvSpPr>
                <a:spLocks/>
              </p:cNvSpPr>
              <p:nvPr/>
            </p:nvSpPr>
            <p:spPr bwMode="auto">
              <a:xfrm rot="5400000" flipH="1" flipV="1">
                <a:off x="1511" y="1561"/>
                <a:ext cx="45" cy="91"/>
              </a:xfrm>
              <a:custGeom>
                <a:avLst/>
                <a:gdLst>
                  <a:gd name="T0" fmla="*/ 0 w 22723"/>
                  <a:gd name="T1" fmla="*/ 0 h 43200"/>
                  <a:gd name="T2" fmla="*/ 0 w 22723"/>
                  <a:gd name="T3" fmla="*/ 0 h 43200"/>
                  <a:gd name="T4" fmla="*/ 0 w 22723"/>
                  <a:gd name="T5" fmla="*/ 0 h 43200"/>
                  <a:gd name="T6" fmla="*/ 0 60000 65536"/>
                  <a:gd name="T7" fmla="*/ 0 60000 65536"/>
                  <a:gd name="T8" fmla="*/ 0 60000 65536"/>
                </a:gdLst>
                <a:ahLst/>
                <a:cxnLst>
                  <a:cxn ang="T6">
                    <a:pos x="T0" y="T1"/>
                  </a:cxn>
                  <a:cxn ang="T7">
                    <a:pos x="T2" y="T3"/>
                  </a:cxn>
                  <a:cxn ang="T8">
                    <a:pos x="T4" y="T5"/>
                  </a:cxn>
                </a:cxnLst>
                <a:rect l="0" t="0" r="r" b="b"/>
                <a:pathLst>
                  <a:path w="22723" h="43200" fill="none" extrusionOk="0">
                    <a:moveTo>
                      <a:pt x="1123" y="0"/>
                    </a:moveTo>
                    <a:cubicBezTo>
                      <a:pt x="13052" y="0"/>
                      <a:pt x="22723" y="9670"/>
                      <a:pt x="22723" y="21600"/>
                    </a:cubicBezTo>
                    <a:cubicBezTo>
                      <a:pt x="22723" y="33529"/>
                      <a:pt x="13052" y="43200"/>
                      <a:pt x="1123" y="43200"/>
                    </a:cubicBezTo>
                    <a:cubicBezTo>
                      <a:pt x="748" y="43199"/>
                      <a:pt x="374" y="43190"/>
                      <a:pt x="0" y="43170"/>
                    </a:cubicBezTo>
                  </a:path>
                  <a:path w="22723" h="43200" stroke="0" extrusionOk="0">
                    <a:moveTo>
                      <a:pt x="1123" y="0"/>
                    </a:moveTo>
                    <a:cubicBezTo>
                      <a:pt x="13052" y="0"/>
                      <a:pt x="22723" y="9670"/>
                      <a:pt x="22723" y="21600"/>
                    </a:cubicBezTo>
                    <a:cubicBezTo>
                      <a:pt x="22723" y="33529"/>
                      <a:pt x="13052" y="43200"/>
                      <a:pt x="1123" y="43200"/>
                    </a:cubicBezTo>
                    <a:cubicBezTo>
                      <a:pt x="748" y="43199"/>
                      <a:pt x="374" y="43190"/>
                      <a:pt x="0" y="43170"/>
                    </a:cubicBezTo>
                    <a:lnTo>
                      <a:pt x="1123" y="21600"/>
                    </a:lnTo>
                    <a:lnTo>
                      <a:pt x="1123" y="0"/>
                    </a:lnTo>
                    <a:close/>
                  </a:path>
                </a:pathLst>
              </a:custGeom>
              <a:noFill/>
              <a:ln w="28575">
                <a:solidFill>
                  <a:schemeClr val="tx1"/>
                </a:solidFill>
                <a:round/>
                <a:headEnd/>
                <a:tailEnd/>
              </a:ln>
              <a:effectLst/>
            </p:spPr>
            <p:txBody>
              <a:bodyPr wrap="none" anchor="ctr"/>
              <a:lstStyle/>
              <a:p>
                <a:endParaRPr lang="zh-CN" altLang="en-US" sz="2000">
                  <a:solidFill>
                    <a:schemeClr val="accent6">
                      <a:lumMod val="50000"/>
                    </a:schemeClr>
                  </a:solidFill>
                  <a:latin typeface="Times New Roman" pitchFamily="18" charset="0"/>
                  <a:cs typeface="Times New Roman" pitchFamily="18" charset="0"/>
                </a:endParaRPr>
              </a:p>
            </p:txBody>
          </p:sp>
        </p:grpSp>
        <p:sp>
          <p:nvSpPr>
            <p:cNvPr id="202" name="Line 75"/>
            <p:cNvSpPr>
              <a:spLocks noChangeShapeType="1"/>
            </p:cNvSpPr>
            <p:nvPr/>
          </p:nvSpPr>
          <p:spPr bwMode="auto">
            <a:xfrm rot="5400000">
              <a:off x="2012" y="2921"/>
              <a:ext cx="258" cy="0"/>
            </a:xfrm>
            <a:prstGeom prst="line">
              <a:avLst/>
            </a:prstGeom>
            <a:noFill/>
            <a:ln w="28575">
              <a:solidFill>
                <a:srgbClr val="000000"/>
              </a:solidFill>
              <a:round/>
              <a:headEnd/>
              <a:tailEnd/>
            </a:ln>
          </p:spPr>
          <p:txBody>
            <a:bodyP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203" name="Line 76"/>
            <p:cNvSpPr>
              <a:spLocks noChangeShapeType="1"/>
            </p:cNvSpPr>
            <p:nvPr/>
          </p:nvSpPr>
          <p:spPr bwMode="auto">
            <a:xfrm rot="5400000">
              <a:off x="1918" y="2920"/>
              <a:ext cx="258" cy="1"/>
            </a:xfrm>
            <a:prstGeom prst="line">
              <a:avLst/>
            </a:prstGeom>
            <a:noFill/>
            <a:ln w="28575">
              <a:solidFill>
                <a:srgbClr val="000000"/>
              </a:solidFill>
              <a:round/>
              <a:headEnd/>
              <a:tailEnd/>
            </a:ln>
          </p:spPr>
          <p:txBody>
            <a:bodyP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204" name="Line 77"/>
            <p:cNvSpPr>
              <a:spLocks noChangeShapeType="1"/>
            </p:cNvSpPr>
            <p:nvPr/>
          </p:nvSpPr>
          <p:spPr bwMode="auto">
            <a:xfrm flipV="1">
              <a:off x="1790" y="2922"/>
              <a:ext cx="256" cy="0"/>
            </a:xfrm>
            <a:prstGeom prst="line">
              <a:avLst/>
            </a:prstGeom>
            <a:noFill/>
            <a:ln w="19050">
              <a:solidFill>
                <a:schemeClr val="tx1"/>
              </a:solidFill>
              <a:round/>
              <a:headEnd/>
              <a:tailEnd/>
            </a:ln>
            <a:effectLst/>
          </p:spPr>
          <p:txBody>
            <a:bodyPr anchor="ctr">
              <a:spAutoFit/>
            </a:bodyP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205" name="Line 78"/>
            <p:cNvSpPr>
              <a:spLocks noChangeShapeType="1"/>
            </p:cNvSpPr>
            <p:nvPr/>
          </p:nvSpPr>
          <p:spPr bwMode="auto">
            <a:xfrm>
              <a:off x="2398" y="2772"/>
              <a:ext cx="704" cy="0"/>
            </a:xfrm>
            <a:prstGeom prst="line">
              <a:avLst/>
            </a:prstGeom>
            <a:noFill/>
            <a:ln w="19050">
              <a:solidFill>
                <a:schemeClr val="tx1"/>
              </a:solidFill>
              <a:round/>
              <a:headEnd/>
              <a:tailEnd/>
            </a:ln>
            <a:effectLst/>
          </p:spPr>
          <p:txBody>
            <a:bodyPr anchor="ctr">
              <a:spAutoFit/>
            </a:bodyP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206" name="Line 79"/>
            <p:cNvSpPr>
              <a:spLocks noChangeShapeType="1"/>
            </p:cNvSpPr>
            <p:nvPr/>
          </p:nvSpPr>
          <p:spPr bwMode="auto">
            <a:xfrm>
              <a:off x="2713" y="3552"/>
              <a:ext cx="0" cy="168"/>
            </a:xfrm>
            <a:prstGeom prst="line">
              <a:avLst/>
            </a:prstGeom>
            <a:noFill/>
            <a:ln w="19050">
              <a:solidFill>
                <a:schemeClr val="tx1"/>
              </a:solidFill>
              <a:round/>
              <a:headEnd/>
              <a:tailEnd/>
            </a:ln>
            <a:effectLst/>
          </p:spPr>
          <p:txBody>
            <a:bodyPr wrap="none" anchor="ctr">
              <a:spAutoFit/>
            </a:bodyP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207" name="Line 80"/>
            <p:cNvSpPr>
              <a:spLocks noChangeShapeType="1"/>
            </p:cNvSpPr>
            <p:nvPr/>
          </p:nvSpPr>
          <p:spPr bwMode="auto">
            <a:xfrm>
              <a:off x="3705" y="2752"/>
              <a:ext cx="331" cy="0"/>
            </a:xfrm>
            <a:prstGeom prst="line">
              <a:avLst/>
            </a:prstGeom>
            <a:noFill/>
            <a:ln w="19050">
              <a:solidFill>
                <a:schemeClr val="tx1"/>
              </a:solidFill>
              <a:round/>
              <a:headEnd/>
              <a:tailEnd/>
            </a:ln>
            <a:effectLst/>
          </p:spPr>
          <p:txBody>
            <a:bodyPr wrap="none" anchor="ctr">
              <a:spAutoFit/>
            </a:bodyP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208" name="Oval 81"/>
            <p:cNvSpPr>
              <a:spLocks noChangeArrowheads="1"/>
            </p:cNvSpPr>
            <p:nvPr/>
          </p:nvSpPr>
          <p:spPr bwMode="auto">
            <a:xfrm>
              <a:off x="4042" y="3684"/>
              <a:ext cx="68" cy="68"/>
            </a:xfrm>
            <a:prstGeom prst="ellipse">
              <a:avLst/>
            </a:prstGeom>
            <a:noFill/>
            <a:ln w="19050">
              <a:solidFill>
                <a:schemeClr val="tx1"/>
              </a:solidFill>
              <a:round/>
              <a:headEnd/>
              <a:tailEnd/>
            </a:ln>
            <a:effectLst/>
          </p:spPr>
          <p:txBody>
            <a:bodyPr wrap="none" anchor="ctr">
              <a:spAutoFit/>
            </a:bodyPr>
            <a:lstStyle/>
            <a:p>
              <a:pPr eaLnBrk="1" hangingPunct="1"/>
              <a:endParaRPr lang="zh-CN" altLang="en-US" sz="2000">
                <a:solidFill>
                  <a:schemeClr val="accent6">
                    <a:lumMod val="50000"/>
                  </a:schemeClr>
                </a:solidFill>
                <a:latin typeface="Times New Roman" pitchFamily="18" charset="0"/>
                <a:cs typeface="Times New Roman" pitchFamily="18" charset="0"/>
              </a:endParaRPr>
            </a:p>
          </p:txBody>
        </p:sp>
        <p:sp>
          <p:nvSpPr>
            <p:cNvPr id="209" name="Oval 82"/>
            <p:cNvSpPr>
              <a:spLocks noChangeArrowheads="1"/>
            </p:cNvSpPr>
            <p:nvPr/>
          </p:nvSpPr>
          <p:spPr bwMode="auto">
            <a:xfrm>
              <a:off x="4042" y="2718"/>
              <a:ext cx="68" cy="68"/>
            </a:xfrm>
            <a:prstGeom prst="ellipse">
              <a:avLst/>
            </a:prstGeom>
            <a:noFill/>
            <a:ln w="19050">
              <a:solidFill>
                <a:schemeClr val="tx1"/>
              </a:solidFill>
              <a:round/>
              <a:headEnd/>
              <a:tailEnd/>
            </a:ln>
            <a:effectLst/>
          </p:spPr>
          <p:txBody>
            <a:bodyPr wrap="none" anchor="ctr">
              <a:spAutoFit/>
            </a:bodyPr>
            <a:lstStyle/>
            <a:p>
              <a:pPr eaLnBrk="1" hangingPunct="1"/>
              <a:endParaRPr lang="zh-CN" altLang="en-US" sz="2000">
                <a:solidFill>
                  <a:schemeClr val="accent6">
                    <a:lumMod val="50000"/>
                  </a:schemeClr>
                </a:solidFill>
                <a:latin typeface="Times New Roman" pitchFamily="18" charset="0"/>
                <a:cs typeface="Times New Roman" pitchFamily="18" charset="0"/>
              </a:endParaRPr>
            </a:p>
          </p:txBody>
        </p:sp>
        <p:sp>
          <p:nvSpPr>
            <p:cNvPr id="210" name="Text Box 83"/>
            <p:cNvSpPr txBox="1">
              <a:spLocks noChangeArrowheads="1"/>
            </p:cNvSpPr>
            <p:nvPr/>
          </p:nvSpPr>
          <p:spPr bwMode="auto">
            <a:xfrm>
              <a:off x="1942" y="3005"/>
              <a:ext cx="356" cy="252"/>
            </a:xfrm>
            <a:prstGeom prst="rect">
              <a:avLst/>
            </a:prstGeom>
            <a:noFill/>
            <a:ln w="9525">
              <a:noFill/>
              <a:miter lim="800000"/>
              <a:headEnd/>
              <a:tailEnd/>
            </a:ln>
            <a:effectLst/>
          </p:spPr>
          <p:txBody>
            <a:bodyPr>
              <a:spAutoFit/>
            </a:bodyPr>
            <a:lstStyle/>
            <a:p>
              <a:pPr eaLnBrk="1" hangingPunct="1"/>
              <a:r>
                <a:rPr lang="en-US" altLang="zh-CN" sz="2000" b="1" i="1">
                  <a:solidFill>
                    <a:schemeClr val="accent6">
                      <a:lumMod val="50000"/>
                    </a:schemeClr>
                  </a:solidFill>
                  <a:latin typeface="Times New Roman" pitchFamily="18" charset="0"/>
                  <a:cs typeface="Times New Roman" pitchFamily="18" charset="0"/>
                </a:rPr>
                <a:t>C</a:t>
              </a:r>
              <a:r>
                <a:rPr lang="en-US" altLang="zh-CN" sz="2000" b="1" baseline="-25000">
                  <a:solidFill>
                    <a:schemeClr val="accent6">
                      <a:lumMod val="50000"/>
                    </a:schemeClr>
                  </a:solidFill>
                  <a:latin typeface="Times New Roman" pitchFamily="18" charset="0"/>
                  <a:cs typeface="Times New Roman" pitchFamily="18" charset="0"/>
                </a:rPr>
                <a:t>1</a:t>
              </a:r>
              <a:endParaRPr lang="en-US" altLang="zh-CN" sz="2000" b="1">
                <a:solidFill>
                  <a:schemeClr val="accent6">
                    <a:lumMod val="50000"/>
                  </a:schemeClr>
                </a:solidFill>
                <a:latin typeface="Times New Roman" pitchFamily="18" charset="0"/>
                <a:cs typeface="Times New Roman" pitchFamily="18" charset="0"/>
              </a:endParaRPr>
            </a:p>
          </p:txBody>
        </p:sp>
        <p:sp>
          <p:nvSpPr>
            <p:cNvPr id="211" name="Line 84"/>
            <p:cNvSpPr>
              <a:spLocks noChangeShapeType="1"/>
            </p:cNvSpPr>
            <p:nvPr/>
          </p:nvSpPr>
          <p:spPr bwMode="auto">
            <a:xfrm>
              <a:off x="1796" y="2625"/>
              <a:ext cx="0" cy="297"/>
            </a:xfrm>
            <a:prstGeom prst="line">
              <a:avLst/>
            </a:prstGeom>
            <a:noFill/>
            <a:ln w="19050">
              <a:solidFill>
                <a:schemeClr val="tx1"/>
              </a:solidFill>
              <a:round/>
              <a:headEnd/>
              <a:tailEnd/>
            </a:ln>
            <a:effectLst/>
          </p:spPr>
          <p:txBody>
            <a:bodyPr anchor="ctr">
              <a:spAutoFit/>
            </a:bodyP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212" name="Line 85"/>
            <p:cNvSpPr>
              <a:spLocks noChangeShapeType="1"/>
            </p:cNvSpPr>
            <p:nvPr/>
          </p:nvSpPr>
          <p:spPr bwMode="auto">
            <a:xfrm>
              <a:off x="1790" y="2625"/>
              <a:ext cx="129" cy="0"/>
            </a:xfrm>
            <a:prstGeom prst="line">
              <a:avLst/>
            </a:prstGeom>
            <a:noFill/>
            <a:ln w="19050">
              <a:solidFill>
                <a:schemeClr val="tx1"/>
              </a:solidFill>
              <a:round/>
              <a:headEnd/>
              <a:tailEnd/>
            </a:ln>
            <a:effectLst/>
          </p:spPr>
          <p:txBody>
            <a:bodyPr wrap="none" anchor="ctr">
              <a:spAutoFit/>
            </a:bodyP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213" name="Line 86"/>
            <p:cNvSpPr>
              <a:spLocks noChangeShapeType="1"/>
            </p:cNvSpPr>
            <p:nvPr/>
          </p:nvSpPr>
          <p:spPr bwMode="auto">
            <a:xfrm>
              <a:off x="2295" y="2625"/>
              <a:ext cx="114" cy="0"/>
            </a:xfrm>
            <a:prstGeom prst="line">
              <a:avLst/>
            </a:prstGeom>
            <a:noFill/>
            <a:ln w="19050">
              <a:solidFill>
                <a:schemeClr val="tx1"/>
              </a:solidFill>
              <a:round/>
              <a:headEnd/>
              <a:tailEnd/>
            </a:ln>
            <a:effectLst/>
          </p:spPr>
          <p:txBody>
            <a:bodyPr anchor="ctr">
              <a:spAutoFit/>
            </a:bodyP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214" name="Line 87"/>
            <p:cNvSpPr>
              <a:spLocks noChangeShapeType="1"/>
            </p:cNvSpPr>
            <p:nvPr/>
          </p:nvSpPr>
          <p:spPr bwMode="auto">
            <a:xfrm>
              <a:off x="2147" y="2922"/>
              <a:ext cx="257" cy="0"/>
            </a:xfrm>
            <a:prstGeom prst="line">
              <a:avLst/>
            </a:prstGeom>
            <a:noFill/>
            <a:ln w="19050">
              <a:solidFill>
                <a:schemeClr val="tx1"/>
              </a:solidFill>
              <a:round/>
              <a:headEnd/>
              <a:tailEnd/>
            </a:ln>
            <a:effectLst/>
          </p:spPr>
          <p:txBody>
            <a:bodyPr anchor="ctr">
              <a:spAutoFit/>
            </a:bodyP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215" name="Line 88"/>
            <p:cNvSpPr>
              <a:spLocks noChangeShapeType="1"/>
            </p:cNvSpPr>
            <p:nvPr/>
          </p:nvSpPr>
          <p:spPr bwMode="auto">
            <a:xfrm>
              <a:off x="2398" y="2631"/>
              <a:ext cx="0" cy="291"/>
            </a:xfrm>
            <a:prstGeom prst="line">
              <a:avLst/>
            </a:prstGeom>
            <a:noFill/>
            <a:ln w="19050">
              <a:solidFill>
                <a:schemeClr val="tx1"/>
              </a:solidFill>
              <a:round/>
              <a:headEnd/>
              <a:tailEnd/>
            </a:ln>
            <a:effectLst/>
          </p:spPr>
          <p:txBody>
            <a:bodyPr anchor="ctr">
              <a:spAutoFit/>
            </a:bodyP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216" name="Text Box 89"/>
            <p:cNvSpPr txBox="1">
              <a:spLocks noChangeArrowheads="1"/>
            </p:cNvSpPr>
            <p:nvPr/>
          </p:nvSpPr>
          <p:spPr bwMode="auto">
            <a:xfrm>
              <a:off x="3276" y="2266"/>
              <a:ext cx="297" cy="252"/>
            </a:xfrm>
            <a:prstGeom prst="rect">
              <a:avLst/>
            </a:prstGeom>
            <a:noFill/>
            <a:ln w="9525">
              <a:noFill/>
              <a:miter lim="800000"/>
              <a:headEnd/>
              <a:tailEnd/>
            </a:ln>
            <a:effectLst/>
          </p:spPr>
          <p:txBody>
            <a:bodyPr>
              <a:spAutoFit/>
            </a:bodyPr>
            <a:lstStyle/>
            <a:p>
              <a:pPr eaLnBrk="1" hangingPunct="1"/>
              <a:r>
                <a:rPr lang="en-US" altLang="zh-CN" sz="2000" b="1" i="1">
                  <a:solidFill>
                    <a:schemeClr val="accent6">
                      <a:lumMod val="50000"/>
                    </a:schemeClr>
                  </a:solidFill>
                  <a:latin typeface="Times New Roman" pitchFamily="18" charset="0"/>
                  <a:cs typeface="Times New Roman" pitchFamily="18" charset="0"/>
                </a:rPr>
                <a:t>L</a:t>
              </a:r>
              <a:r>
                <a:rPr lang="en-US" altLang="zh-CN" sz="2000" b="1" baseline="-25000">
                  <a:solidFill>
                    <a:schemeClr val="accent6">
                      <a:lumMod val="50000"/>
                    </a:schemeClr>
                  </a:solidFill>
                  <a:latin typeface="Times New Roman" pitchFamily="18" charset="0"/>
                  <a:cs typeface="Times New Roman" pitchFamily="18" charset="0"/>
                </a:rPr>
                <a:t>3</a:t>
              </a:r>
              <a:endParaRPr lang="en-US" altLang="zh-CN" sz="2000" b="1">
                <a:solidFill>
                  <a:schemeClr val="accent6">
                    <a:lumMod val="50000"/>
                  </a:schemeClr>
                </a:solidFill>
                <a:latin typeface="Times New Roman" pitchFamily="18" charset="0"/>
                <a:cs typeface="Times New Roman" pitchFamily="18" charset="0"/>
              </a:endParaRPr>
            </a:p>
          </p:txBody>
        </p:sp>
        <p:grpSp>
          <p:nvGrpSpPr>
            <p:cNvPr id="217" name="Group 90"/>
            <p:cNvGrpSpPr>
              <a:grpSpLocks/>
            </p:cNvGrpSpPr>
            <p:nvPr/>
          </p:nvGrpSpPr>
          <p:grpSpPr bwMode="auto">
            <a:xfrm>
              <a:off x="3228" y="2560"/>
              <a:ext cx="379" cy="57"/>
              <a:chOff x="1200" y="1584"/>
              <a:chExt cx="379" cy="45"/>
            </a:xfrm>
          </p:grpSpPr>
          <p:sp>
            <p:nvSpPr>
              <p:cNvPr id="227" name="Arc 91"/>
              <p:cNvSpPr>
                <a:spLocks/>
              </p:cNvSpPr>
              <p:nvPr/>
            </p:nvSpPr>
            <p:spPr bwMode="auto">
              <a:xfrm rot="5400000" flipH="1" flipV="1">
                <a:off x="1223" y="1561"/>
                <a:ext cx="45" cy="91"/>
              </a:xfrm>
              <a:custGeom>
                <a:avLst/>
                <a:gdLst>
                  <a:gd name="T0" fmla="*/ 0 w 22723"/>
                  <a:gd name="T1" fmla="*/ 0 h 43200"/>
                  <a:gd name="T2" fmla="*/ 0 w 22723"/>
                  <a:gd name="T3" fmla="*/ 0 h 43200"/>
                  <a:gd name="T4" fmla="*/ 0 w 22723"/>
                  <a:gd name="T5" fmla="*/ 0 h 43200"/>
                  <a:gd name="T6" fmla="*/ 0 60000 65536"/>
                  <a:gd name="T7" fmla="*/ 0 60000 65536"/>
                  <a:gd name="T8" fmla="*/ 0 60000 65536"/>
                </a:gdLst>
                <a:ahLst/>
                <a:cxnLst>
                  <a:cxn ang="T6">
                    <a:pos x="T0" y="T1"/>
                  </a:cxn>
                  <a:cxn ang="T7">
                    <a:pos x="T2" y="T3"/>
                  </a:cxn>
                  <a:cxn ang="T8">
                    <a:pos x="T4" y="T5"/>
                  </a:cxn>
                </a:cxnLst>
                <a:rect l="0" t="0" r="r" b="b"/>
                <a:pathLst>
                  <a:path w="22723" h="43200" fill="none" extrusionOk="0">
                    <a:moveTo>
                      <a:pt x="1123" y="0"/>
                    </a:moveTo>
                    <a:cubicBezTo>
                      <a:pt x="13052" y="0"/>
                      <a:pt x="22723" y="9670"/>
                      <a:pt x="22723" y="21600"/>
                    </a:cubicBezTo>
                    <a:cubicBezTo>
                      <a:pt x="22723" y="33529"/>
                      <a:pt x="13052" y="43200"/>
                      <a:pt x="1123" y="43200"/>
                    </a:cubicBezTo>
                    <a:cubicBezTo>
                      <a:pt x="748" y="43199"/>
                      <a:pt x="374" y="43190"/>
                      <a:pt x="0" y="43170"/>
                    </a:cubicBezTo>
                  </a:path>
                  <a:path w="22723" h="43200" stroke="0" extrusionOk="0">
                    <a:moveTo>
                      <a:pt x="1123" y="0"/>
                    </a:moveTo>
                    <a:cubicBezTo>
                      <a:pt x="13052" y="0"/>
                      <a:pt x="22723" y="9670"/>
                      <a:pt x="22723" y="21600"/>
                    </a:cubicBezTo>
                    <a:cubicBezTo>
                      <a:pt x="22723" y="33529"/>
                      <a:pt x="13052" y="43200"/>
                      <a:pt x="1123" y="43200"/>
                    </a:cubicBezTo>
                    <a:cubicBezTo>
                      <a:pt x="748" y="43199"/>
                      <a:pt x="374" y="43190"/>
                      <a:pt x="0" y="43170"/>
                    </a:cubicBezTo>
                    <a:lnTo>
                      <a:pt x="1123" y="21600"/>
                    </a:lnTo>
                    <a:lnTo>
                      <a:pt x="1123" y="0"/>
                    </a:lnTo>
                    <a:close/>
                  </a:path>
                </a:pathLst>
              </a:custGeom>
              <a:noFill/>
              <a:ln w="28575">
                <a:solidFill>
                  <a:schemeClr val="tx1"/>
                </a:solidFill>
                <a:round/>
                <a:headEnd/>
                <a:tailEnd/>
              </a:ln>
              <a:effectLst/>
            </p:spPr>
            <p:txBody>
              <a:bodyPr wrap="none" anchor="ct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228" name="Arc 92"/>
              <p:cNvSpPr>
                <a:spLocks/>
              </p:cNvSpPr>
              <p:nvPr/>
            </p:nvSpPr>
            <p:spPr bwMode="auto">
              <a:xfrm rot="5400000" flipH="1" flipV="1">
                <a:off x="1319" y="1561"/>
                <a:ext cx="45" cy="91"/>
              </a:xfrm>
              <a:custGeom>
                <a:avLst/>
                <a:gdLst>
                  <a:gd name="T0" fmla="*/ 0 w 22723"/>
                  <a:gd name="T1" fmla="*/ 0 h 43200"/>
                  <a:gd name="T2" fmla="*/ 0 w 22723"/>
                  <a:gd name="T3" fmla="*/ 0 h 43200"/>
                  <a:gd name="T4" fmla="*/ 0 w 22723"/>
                  <a:gd name="T5" fmla="*/ 0 h 43200"/>
                  <a:gd name="T6" fmla="*/ 0 60000 65536"/>
                  <a:gd name="T7" fmla="*/ 0 60000 65536"/>
                  <a:gd name="T8" fmla="*/ 0 60000 65536"/>
                </a:gdLst>
                <a:ahLst/>
                <a:cxnLst>
                  <a:cxn ang="T6">
                    <a:pos x="T0" y="T1"/>
                  </a:cxn>
                  <a:cxn ang="T7">
                    <a:pos x="T2" y="T3"/>
                  </a:cxn>
                  <a:cxn ang="T8">
                    <a:pos x="T4" y="T5"/>
                  </a:cxn>
                </a:cxnLst>
                <a:rect l="0" t="0" r="r" b="b"/>
                <a:pathLst>
                  <a:path w="22723" h="43200" fill="none" extrusionOk="0">
                    <a:moveTo>
                      <a:pt x="1123" y="0"/>
                    </a:moveTo>
                    <a:cubicBezTo>
                      <a:pt x="13052" y="0"/>
                      <a:pt x="22723" y="9670"/>
                      <a:pt x="22723" y="21600"/>
                    </a:cubicBezTo>
                    <a:cubicBezTo>
                      <a:pt x="22723" y="33529"/>
                      <a:pt x="13052" y="43200"/>
                      <a:pt x="1123" y="43200"/>
                    </a:cubicBezTo>
                    <a:cubicBezTo>
                      <a:pt x="748" y="43199"/>
                      <a:pt x="374" y="43190"/>
                      <a:pt x="0" y="43170"/>
                    </a:cubicBezTo>
                  </a:path>
                  <a:path w="22723" h="43200" stroke="0" extrusionOk="0">
                    <a:moveTo>
                      <a:pt x="1123" y="0"/>
                    </a:moveTo>
                    <a:cubicBezTo>
                      <a:pt x="13052" y="0"/>
                      <a:pt x="22723" y="9670"/>
                      <a:pt x="22723" y="21600"/>
                    </a:cubicBezTo>
                    <a:cubicBezTo>
                      <a:pt x="22723" y="33529"/>
                      <a:pt x="13052" y="43200"/>
                      <a:pt x="1123" y="43200"/>
                    </a:cubicBezTo>
                    <a:cubicBezTo>
                      <a:pt x="748" y="43199"/>
                      <a:pt x="374" y="43190"/>
                      <a:pt x="0" y="43170"/>
                    </a:cubicBezTo>
                    <a:lnTo>
                      <a:pt x="1123" y="21600"/>
                    </a:lnTo>
                    <a:lnTo>
                      <a:pt x="1123" y="0"/>
                    </a:lnTo>
                    <a:close/>
                  </a:path>
                </a:pathLst>
              </a:custGeom>
              <a:noFill/>
              <a:ln w="28575">
                <a:solidFill>
                  <a:schemeClr val="tx1"/>
                </a:solidFill>
                <a:round/>
                <a:headEnd/>
                <a:tailEnd/>
              </a:ln>
              <a:effectLst/>
            </p:spPr>
            <p:txBody>
              <a:bodyPr wrap="none" anchor="ct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229" name="Arc 93"/>
              <p:cNvSpPr>
                <a:spLocks/>
              </p:cNvSpPr>
              <p:nvPr/>
            </p:nvSpPr>
            <p:spPr bwMode="auto">
              <a:xfrm rot="5400000" flipH="1" flipV="1">
                <a:off x="1415" y="1561"/>
                <a:ext cx="45" cy="91"/>
              </a:xfrm>
              <a:custGeom>
                <a:avLst/>
                <a:gdLst>
                  <a:gd name="T0" fmla="*/ 0 w 22723"/>
                  <a:gd name="T1" fmla="*/ 0 h 43200"/>
                  <a:gd name="T2" fmla="*/ 0 w 22723"/>
                  <a:gd name="T3" fmla="*/ 0 h 43200"/>
                  <a:gd name="T4" fmla="*/ 0 w 22723"/>
                  <a:gd name="T5" fmla="*/ 0 h 43200"/>
                  <a:gd name="T6" fmla="*/ 0 60000 65536"/>
                  <a:gd name="T7" fmla="*/ 0 60000 65536"/>
                  <a:gd name="T8" fmla="*/ 0 60000 65536"/>
                </a:gdLst>
                <a:ahLst/>
                <a:cxnLst>
                  <a:cxn ang="T6">
                    <a:pos x="T0" y="T1"/>
                  </a:cxn>
                  <a:cxn ang="T7">
                    <a:pos x="T2" y="T3"/>
                  </a:cxn>
                  <a:cxn ang="T8">
                    <a:pos x="T4" y="T5"/>
                  </a:cxn>
                </a:cxnLst>
                <a:rect l="0" t="0" r="r" b="b"/>
                <a:pathLst>
                  <a:path w="22723" h="43200" fill="none" extrusionOk="0">
                    <a:moveTo>
                      <a:pt x="1123" y="0"/>
                    </a:moveTo>
                    <a:cubicBezTo>
                      <a:pt x="13052" y="0"/>
                      <a:pt x="22723" y="9670"/>
                      <a:pt x="22723" y="21600"/>
                    </a:cubicBezTo>
                    <a:cubicBezTo>
                      <a:pt x="22723" y="33529"/>
                      <a:pt x="13052" y="43200"/>
                      <a:pt x="1123" y="43200"/>
                    </a:cubicBezTo>
                    <a:cubicBezTo>
                      <a:pt x="748" y="43199"/>
                      <a:pt x="374" y="43190"/>
                      <a:pt x="0" y="43170"/>
                    </a:cubicBezTo>
                  </a:path>
                  <a:path w="22723" h="43200" stroke="0" extrusionOk="0">
                    <a:moveTo>
                      <a:pt x="1123" y="0"/>
                    </a:moveTo>
                    <a:cubicBezTo>
                      <a:pt x="13052" y="0"/>
                      <a:pt x="22723" y="9670"/>
                      <a:pt x="22723" y="21600"/>
                    </a:cubicBezTo>
                    <a:cubicBezTo>
                      <a:pt x="22723" y="33529"/>
                      <a:pt x="13052" y="43200"/>
                      <a:pt x="1123" y="43200"/>
                    </a:cubicBezTo>
                    <a:cubicBezTo>
                      <a:pt x="748" y="43199"/>
                      <a:pt x="374" y="43190"/>
                      <a:pt x="0" y="43170"/>
                    </a:cubicBezTo>
                    <a:lnTo>
                      <a:pt x="1123" y="21600"/>
                    </a:lnTo>
                    <a:lnTo>
                      <a:pt x="1123" y="0"/>
                    </a:lnTo>
                    <a:close/>
                  </a:path>
                </a:pathLst>
              </a:custGeom>
              <a:noFill/>
              <a:ln w="28575">
                <a:solidFill>
                  <a:schemeClr val="tx1"/>
                </a:solidFill>
                <a:round/>
                <a:headEnd/>
                <a:tailEnd/>
              </a:ln>
              <a:effectLst/>
            </p:spPr>
            <p:txBody>
              <a:bodyPr wrap="none" anchor="ct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230" name="Arc 94"/>
              <p:cNvSpPr>
                <a:spLocks/>
              </p:cNvSpPr>
              <p:nvPr/>
            </p:nvSpPr>
            <p:spPr bwMode="auto">
              <a:xfrm rot="5400000" flipH="1" flipV="1">
                <a:off x="1511" y="1561"/>
                <a:ext cx="45" cy="91"/>
              </a:xfrm>
              <a:custGeom>
                <a:avLst/>
                <a:gdLst>
                  <a:gd name="T0" fmla="*/ 0 w 22723"/>
                  <a:gd name="T1" fmla="*/ 0 h 43200"/>
                  <a:gd name="T2" fmla="*/ 0 w 22723"/>
                  <a:gd name="T3" fmla="*/ 0 h 43200"/>
                  <a:gd name="T4" fmla="*/ 0 w 22723"/>
                  <a:gd name="T5" fmla="*/ 0 h 43200"/>
                  <a:gd name="T6" fmla="*/ 0 60000 65536"/>
                  <a:gd name="T7" fmla="*/ 0 60000 65536"/>
                  <a:gd name="T8" fmla="*/ 0 60000 65536"/>
                </a:gdLst>
                <a:ahLst/>
                <a:cxnLst>
                  <a:cxn ang="T6">
                    <a:pos x="T0" y="T1"/>
                  </a:cxn>
                  <a:cxn ang="T7">
                    <a:pos x="T2" y="T3"/>
                  </a:cxn>
                  <a:cxn ang="T8">
                    <a:pos x="T4" y="T5"/>
                  </a:cxn>
                </a:cxnLst>
                <a:rect l="0" t="0" r="r" b="b"/>
                <a:pathLst>
                  <a:path w="22723" h="43200" fill="none" extrusionOk="0">
                    <a:moveTo>
                      <a:pt x="1123" y="0"/>
                    </a:moveTo>
                    <a:cubicBezTo>
                      <a:pt x="13052" y="0"/>
                      <a:pt x="22723" y="9670"/>
                      <a:pt x="22723" y="21600"/>
                    </a:cubicBezTo>
                    <a:cubicBezTo>
                      <a:pt x="22723" y="33529"/>
                      <a:pt x="13052" y="43200"/>
                      <a:pt x="1123" y="43200"/>
                    </a:cubicBezTo>
                    <a:cubicBezTo>
                      <a:pt x="748" y="43199"/>
                      <a:pt x="374" y="43190"/>
                      <a:pt x="0" y="43170"/>
                    </a:cubicBezTo>
                  </a:path>
                  <a:path w="22723" h="43200" stroke="0" extrusionOk="0">
                    <a:moveTo>
                      <a:pt x="1123" y="0"/>
                    </a:moveTo>
                    <a:cubicBezTo>
                      <a:pt x="13052" y="0"/>
                      <a:pt x="22723" y="9670"/>
                      <a:pt x="22723" y="21600"/>
                    </a:cubicBezTo>
                    <a:cubicBezTo>
                      <a:pt x="22723" y="33529"/>
                      <a:pt x="13052" y="43200"/>
                      <a:pt x="1123" y="43200"/>
                    </a:cubicBezTo>
                    <a:cubicBezTo>
                      <a:pt x="748" y="43199"/>
                      <a:pt x="374" y="43190"/>
                      <a:pt x="0" y="43170"/>
                    </a:cubicBezTo>
                    <a:lnTo>
                      <a:pt x="1123" y="21600"/>
                    </a:lnTo>
                    <a:lnTo>
                      <a:pt x="1123" y="0"/>
                    </a:lnTo>
                    <a:close/>
                  </a:path>
                </a:pathLst>
              </a:custGeom>
              <a:noFill/>
              <a:ln w="28575">
                <a:solidFill>
                  <a:schemeClr val="tx1"/>
                </a:solidFill>
                <a:round/>
                <a:headEnd/>
                <a:tailEnd/>
              </a:ln>
              <a:effectLst/>
            </p:spPr>
            <p:txBody>
              <a:bodyPr wrap="none" anchor="ctr"/>
              <a:lstStyle/>
              <a:p>
                <a:endParaRPr lang="zh-CN" altLang="en-US" sz="2000">
                  <a:solidFill>
                    <a:schemeClr val="accent6">
                      <a:lumMod val="50000"/>
                    </a:schemeClr>
                  </a:solidFill>
                  <a:latin typeface="Times New Roman" pitchFamily="18" charset="0"/>
                  <a:cs typeface="Times New Roman" pitchFamily="18" charset="0"/>
                </a:endParaRPr>
              </a:p>
            </p:txBody>
          </p:sp>
        </p:grpSp>
        <p:sp>
          <p:nvSpPr>
            <p:cNvPr id="218" name="Line 95"/>
            <p:cNvSpPr>
              <a:spLocks noChangeShapeType="1"/>
            </p:cNvSpPr>
            <p:nvPr/>
          </p:nvSpPr>
          <p:spPr bwMode="auto">
            <a:xfrm rot="5400000">
              <a:off x="3321" y="2907"/>
              <a:ext cx="258" cy="0"/>
            </a:xfrm>
            <a:prstGeom prst="line">
              <a:avLst/>
            </a:prstGeom>
            <a:noFill/>
            <a:ln w="28575">
              <a:solidFill>
                <a:srgbClr val="000000"/>
              </a:solidFill>
              <a:round/>
              <a:headEnd/>
              <a:tailEnd/>
            </a:ln>
          </p:spPr>
          <p:txBody>
            <a:bodyP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219" name="Line 96"/>
            <p:cNvSpPr>
              <a:spLocks noChangeShapeType="1"/>
            </p:cNvSpPr>
            <p:nvPr/>
          </p:nvSpPr>
          <p:spPr bwMode="auto">
            <a:xfrm rot="5400000">
              <a:off x="3227" y="2906"/>
              <a:ext cx="258" cy="1"/>
            </a:xfrm>
            <a:prstGeom prst="line">
              <a:avLst/>
            </a:prstGeom>
            <a:noFill/>
            <a:ln w="28575">
              <a:solidFill>
                <a:srgbClr val="000000"/>
              </a:solidFill>
              <a:round/>
              <a:headEnd/>
              <a:tailEnd/>
            </a:ln>
          </p:spPr>
          <p:txBody>
            <a:bodyP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220" name="Line 97"/>
            <p:cNvSpPr>
              <a:spLocks noChangeShapeType="1"/>
            </p:cNvSpPr>
            <p:nvPr/>
          </p:nvSpPr>
          <p:spPr bwMode="auto">
            <a:xfrm flipV="1">
              <a:off x="3099" y="2908"/>
              <a:ext cx="256" cy="0"/>
            </a:xfrm>
            <a:prstGeom prst="line">
              <a:avLst/>
            </a:prstGeom>
            <a:noFill/>
            <a:ln w="19050">
              <a:solidFill>
                <a:schemeClr val="tx1"/>
              </a:solidFill>
              <a:round/>
              <a:headEnd/>
              <a:tailEnd/>
            </a:ln>
            <a:effectLst/>
          </p:spPr>
          <p:txBody>
            <a:bodyPr anchor="ctr">
              <a:spAutoFit/>
            </a:bodyP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221" name="Text Box 98"/>
            <p:cNvSpPr txBox="1">
              <a:spLocks noChangeArrowheads="1"/>
            </p:cNvSpPr>
            <p:nvPr/>
          </p:nvSpPr>
          <p:spPr bwMode="auto">
            <a:xfrm>
              <a:off x="3251" y="2991"/>
              <a:ext cx="356" cy="252"/>
            </a:xfrm>
            <a:prstGeom prst="rect">
              <a:avLst/>
            </a:prstGeom>
            <a:noFill/>
            <a:ln w="9525">
              <a:noFill/>
              <a:miter lim="800000"/>
              <a:headEnd/>
              <a:tailEnd/>
            </a:ln>
            <a:effectLst/>
          </p:spPr>
          <p:txBody>
            <a:bodyPr>
              <a:spAutoFit/>
            </a:bodyPr>
            <a:lstStyle/>
            <a:p>
              <a:pPr eaLnBrk="1" hangingPunct="1"/>
              <a:r>
                <a:rPr lang="en-US" altLang="zh-CN" sz="2000" b="1" i="1">
                  <a:solidFill>
                    <a:schemeClr val="accent6">
                      <a:lumMod val="50000"/>
                    </a:schemeClr>
                  </a:solidFill>
                  <a:latin typeface="Times New Roman" pitchFamily="18" charset="0"/>
                  <a:cs typeface="Times New Roman" pitchFamily="18" charset="0"/>
                </a:rPr>
                <a:t>C</a:t>
              </a:r>
              <a:r>
                <a:rPr lang="en-US" altLang="zh-CN" sz="2000" b="1" baseline="-25000">
                  <a:solidFill>
                    <a:schemeClr val="accent6">
                      <a:lumMod val="50000"/>
                    </a:schemeClr>
                  </a:solidFill>
                  <a:latin typeface="Times New Roman" pitchFamily="18" charset="0"/>
                  <a:cs typeface="Times New Roman" pitchFamily="18" charset="0"/>
                </a:rPr>
                <a:t>3</a:t>
              </a:r>
              <a:endParaRPr lang="en-US" altLang="zh-CN" sz="2000" b="1">
                <a:solidFill>
                  <a:schemeClr val="accent6">
                    <a:lumMod val="50000"/>
                  </a:schemeClr>
                </a:solidFill>
                <a:latin typeface="Times New Roman" pitchFamily="18" charset="0"/>
                <a:cs typeface="Times New Roman" pitchFamily="18" charset="0"/>
              </a:endParaRPr>
            </a:p>
          </p:txBody>
        </p:sp>
        <p:sp>
          <p:nvSpPr>
            <p:cNvPr id="222" name="Line 99"/>
            <p:cNvSpPr>
              <a:spLocks noChangeShapeType="1"/>
            </p:cNvSpPr>
            <p:nvPr/>
          </p:nvSpPr>
          <p:spPr bwMode="auto">
            <a:xfrm flipH="1">
              <a:off x="3102" y="2611"/>
              <a:ext cx="3" cy="297"/>
            </a:xfrm>
            <a:prstGeom prst="line">
              <a:avLst/>
            </a:prstGeom>
            <a:noFill/>
            <a:ln w="19050">
              <a:solidFill>
                <a:schemeClr val="tx1"/>
              </a:solidFill>
              <a:round/>
              <a:headEnd/>
              <a:tailEnd/>
            </a:ln>
            <a:effectLst/>
          </p:spPr>
          <p:txBody>
            <a:bodyPr anchor="ctr">
              <a:spAutoFit/>
            </a:bodyP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223" name="Line 100"/>
            <p:cNvSpPr>
              <a:spLocks noChangeShapeType="1"/>
            </p:cNvSpPr>
            <p:nvPr/>
          </p:nvSpPr>
          <p:spPr bwMode="auto">
            <a:xfrm>
              <a:off x="3099" y="2611"/>
              <a:ext cx="129" cy="0"/>
            </a:xfrm>
            <a:prstGeom prst="line">
              <a:avLst/>
            </a:prstGeom>
            <a:noFill/>
            <a:ln w="19050">
              <a:solidFill>
                <a:schemeClr val="tx1"/>
              </a:solidFill>
              <a:round/>
              <a:headEnd/>
              <a:tailEnd/>
            </a:ln>
            <a:effectLst/>
          </p:spPr>
          <p:txBody>
            <a:bodyPr wrap="none" anchor="ctr">
              <a:spAutoFit/>
            </a:bodyP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224" name="Line 101"/>
            <p:cNvSpPr>
              <a:spLocks noChangeShapeType="1"/>
            </p:cNvSpPr>
            <p:nvPr/>
          </p:nvSpPr>
          <p:spPr bwMode="auto">
            <a:xfrm>
              <a:off x="3598" y="2611"/>
              <a:ext cx="114" cy="0"/>
            </a:xfrm>
            <a:prstGeom prst="line">
              <a:avLst/>
            </a:prstGeom>
            <a:noFill/>
            <a:ln w="19050">
              <a:solidFill>
                <a:schemeClr val="tx1"/>
              </a:solidFill>
              <a:round/>
              <a:headEnd/>
              <a:tailEnd/>
            </a:ln>
            <a:effectLst/>
          </p:spPr>
          <p:txBody>
            <a:bodyPr anchor="ctr">
              <a:spAutoFit/>
            </a:bodyP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225" name="Line 102"/>
            <p:cNvSpPr>
              <a:spLocks noChangeShapeType="1"/>
            </p:cNvSpPr>
            <p:nvPr/>
          </p:nvSpPr>
          <p:spPr bwMode="auto">
            <a:xfrm>
              <a:off x="3456" y="2908"/>
              <a:ext cx="257" cy="0"/>
            </a:xfrm>
            <a:prstGeom prst="line">
              <a:avLst/>
            </a:prstGeom>
            <a:noFill/>
            <a:ln w="19050">
              <a:solidFill>
                <a:schemeClr val="tx1"/>
              </a:solidFill>
              <a:round/>
              <a:headEnd/>
              <a:tailEnd/>
            </a:ln>
            <a:effectLst/>
          </p:spPr>
          <p:txBody>
            <a:bodyPr anchor="ctr">
              <a:spAutoFit/>
            </a:bodyP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226" name="Line 103"/>
            <p:cNvSpPr>
              <a:spLocks noChangeShapeType="1"/>
            </p:cNvSpPr>
            <p:nvPr/>
          </p:nvSpPr>
          <p:spPr bwMode="auto">
            <a:xfrm>
              <a:off x="3707" y="2617"/>
              <a:ext cx="0" cy="291"/>
            </a:xfrm>
            <a:prstGeom prst="line">
              <a:avLst/>
            </a:prstGeom>
            <a:noFill/>
            <a:ln w="19050">
              <a:solidFill>
                <a:schemeClr val="tx1"/>
              </a:solidFill>
              <a:round/>
              <a:headEnd/>
              <a:tailEnd/>
            </a:ln>
            <a:effectLst/>
          </p:spPr>
          <p:txBody>
            <a:bodyPr anchor="ctr">
              <a:spAutoFit/>
            </a:bodyPr>
            <a:lstStyle/>
            <a:p>
              <a:endParaRPr lang="zh-CN" altLang="en-US" sz="2000">
                <a:solidFill>
                  <a:schemeClr val="accent6">
                    <a:lumMod val="50000"/>
                  </a:schemeClr>
                </a:solidFill>
                <a:latin typeface="Times New Roman" pitchFamily="18" charset="0"/>
                <a:cs typeface="Times New Roman" pitchFamily="18" charset="0"/>
              </a:endParaRPr>
            </a:p>
          </p:txBody>
        </p:sp>
      </p:grpSp>
      <p:sp>
        <p:nvSpPr>
          <p:cNvPr id="241" name="Text Box 104"/>
          <p:cNvSpPr txBox="1">
            <a:spLocks noChangeArrowheads="1"/>
          </p:cNvSpPr>
          <p:nvPr/>
        </p:nvSpPr>
        <p:spPr bwMode="auto">
          <a:xfrm>
            <a:off x="4948238" y="3211455"/>
            <a:ext cx="3350597" cy="400110"/>
          </a:xfrm>
          <a:prstGeom prst="rect">
            <a:avLst/>
          </a:prstGeom>
          <a:noFill/>
          <a:ln w="19050">
            <a:noFill/>
            <a:miter lim="800000"/>
            <a:headEnd/>
            <a:tailEnd/>
          </a:ln>
          <a:effectLst/>
        </p:spPr>
        <p:txBody>
          <a:bodyPr wrap="none" anchor="ctr">
            <a:spAutoFit/>
          </a:bodyPr>
          <a:lstStyle/>
          <a:p>
            <a:pPr algn="ctr" eaLnBrk="1" hangingPunct="1">
              <a:spcBef>
                <a:spcPct val="50000"/>
              </a:spcBef>
            </a:pPr>
            <a:r>
              <a:rPr lang="zh-CN" altLang="en-US" sz="2000" b="1">
                <a:solidFill>
                  <a:schemeClr val="accent6">
                    <a:lumMod val="50000"/>
                  </a:schemeClr>
                </a:solidFill>
                <a:latin typeface="Times New Roman" pitchFamily="18" charset="0"/>
                <a:cs typeface="Times New Roman" pitchFamily="18" charset="0"/>
              </a:rPr>
              <a:t>带通滤波器 </a:t>
            </a:r>
            <a:r>
              <a:rPr lang="en-US" altLang="zh-CN" sz="2000" b="1">
                <a:solidFill>
                  <a:schemeClr val="accent6">
                    <a:lumMod val="50000"/>
                  </a:schemeClr>
                </a:solidFill>
                <a:latin typeface="Times New Roman" pitchFamily="18" charset="0"/>
                <a:cs typeface="Times New Roman" pitchFamily="18" charset="0"/>
              </a:rPr>
              <a:t>(</a:t>
            </a:r>
            <a:r>
              <a:rPr lang="en-US" altLang="zh-CN" sz="2000" b="1" i="1">
                <a:solidFill>
                  <a:schemeClr val="accent6">
                    <a:lumMod val="50000"/>
                  </a:schemeClr>
                </a:solidFill>
                <a:latin typeface="Times New Roman" pitchFamily="18" charset="0"/>
                <a:cs typeface="Times New Roman" pitchFamily="18" charset="0"/>
              </a:rPr>
              <a:t>band-pass filter</a:t>
            </a:r>
            <a:r>
              <a:rPr lang="en-US" altLang="zh-CN" sz="2000" b="1">
                <a:solidFill>
                  <a:schemeClr val="accent6">
                    <a:lumMod val="50000"/>
                  </a:schemeClr>
                </a:solidFill>
                <a:latin typeface="Times New Roman" pitchFamily="18" charset="0"/>
                <a:cs typeface="Times New Roman" pitchFamily="18" charset="0"/>
              </a:rPr>
              <a:t>)</a:t>
            </a:r>
          </a:p>
        </p:txBody>
      </p:sp>
      <p:sp>
        <p:nvSpPr>
          <p:cNvPr id="242" name="Text Box 105"/>
          <p:cNvSpPr txBox="1">
            <a:spLocks noChangeArrowheads="1"/>
          </p:cNvSpPr>
          <p:nvPr/>
        </p:nvSpPr>
        <p:spPr bwMode="auto">
          <a:xfrm>
            <a:off x="4103688" y="5476875"/>
            <a:ext cx="4081567" cy="400110"/>
          </a:xfrm>
          <a:prstGeom prst="rect">
            <a:avLst/>
          </a:prstGeom>
          <a:noFill/>
          <a:ln w="19050">
            <a:noFill/>
            <a:miter lim="800000"/>
            <a:headEnd/>
            <a:tailEnd/>
          </a:ln>
          <a:effectLst/>
        </p:spPr>
        <p:txBody>
          <a:bodyPr wrap="none" anchor="ctr">
            <a:spAutoFit/>
          </a:bodyPr>
          <a:lstStyle/>
          <a:p>
            <a:pPr algn="ctr" eaLnBrk="1" hangingPunct="1">
              <a:spcBef>
                <a:spcPct val="50000"/>
              </a:spcBef>
            </a:pPr>
            <a:r>
              <a:rPr lang="zh-CN" altLang="en-US" sz="2000" b="1">
                <a:solidFill>
                  <a:schemeClr val="accent6">
                    <a:lumMod val="50000"/>
                  </a:schemeClr>
                </a:solidFill>
                <a:latin typeface="Times New Roman" pitchFamily="18" charset="0"/>
                <a:cs typeface="Times New Roman" pitchFamily="18" charset="0"/>
              </a:rPr>
              <a:t>带阻滤波器 </a:t>
            </a:r>
            <a:r>
              <a:rPr lang="en-US" altLang="zh-CN" sz="2000" b="1">
                <a:solidFill>
                  <a:schemeClr val="accent6">
                    <a:lumMod val="50000"/>
                  </a:schemeClr>
                </a:solidFill>
                <a:latin typeface="Times New Roman" pitchFamily="18" charset="0"/>
                <a:cs typeface="Times New Roman" pitchFamily="18" charset="0"/>
              </a:rPr>
              <a:t>(</a:t>
            </a:r>
            <a:r>
              <a:rPr lang="en-US" altLang="zh-CN" sz="2000" b="1" i="1">
                <a:solidFill>
                  <a:schemeClr val="accent6">
                    <a:lumMod val="50000"/>
                  </a:schemeClr>
                </a:solidFill>
                <a:latin typeface="Times New Roman" pitchFamily="18" charset="0"/>
                <a:cs typeface="Times New Roman" pitchFamily="18" charset="0"/>
              </a:rPr>
              <a:t>band elimination filter</a:t>
            </a:r>
            <a:r>
              <a:rPr lang="en-US" altLang="zh-CN" sz="2000" b="1">
                <a:solidFill>
                  <a:schemeClr val="accent6">
                    <a:lumMod val="50000"/>
                  </a:schemeClr>
                </a:solidFill>
                <a:latin typeface="Times New Roman" pitchFamily="18" charset="0"/>
                <a:cs typeface="Times New Roman" pitchFamily="18" charset="0"/>
              </a:rPr>
              <a:t>)</a:t>
            </a:r>
          </a:p>
        </p:txBody>
      </p:sp>
      <p:grpSp>
        <p:nvGrpSpPr>
          <p:cNvPr id="243" name="Group 106"/>
          <p:cNvGrpSpPr>
            <a:grpSpLocks/>
          </p:cNvGrpSpPr>
          <p:nvPr/>
        </p:nvGrpSpPr>
        <p:grpSpPr bwMode="auto">
          <a:xfrm>
            <a:off x="5816600" y="760355"/>
            <a:ext cx="2413000" cy="2349499"/>
            <a:chOff x="608" y="749"/>
            <a:chExt cx="1520" cy="1480"/>
          </a:xfrm>
        </p:grpSpPr>
        <p:grpSp>
          <p:nvGrpSpPr>
            <p:cNvPr id="244" name="Group 107"/>
            <p:cNvGrpSpPr>
              <a:grpSpLocks/>
            </p:cNvGrpSpPr>
            <p:nvPr/>
          </p:nvGrpSpPr>
          <p:grpSpPr bwMode="auto">
            <a:xfrm>
              <a:off x="608" y="749"/>
              <a:ext cx="1520" cy="1225"/>
              <a:chOff x="748" y="1162"/>
              <a:chExt cx="1520" cy="1225"/>
            </a:xfrm>
          </p:grpSpPr>
          <p:graphicFrame>
            <p:nvGraphicFramePr>
              <p:cNvPr id="249" name="Object 108"/>
              <p:cNvGraphicFramePr>
                <a:graphicFrameLocks noChangeAspect="1"/>
              </p:cNvGraphicFramePr>
              <p:nvPr/>
            </p:nvGraphicFramePr>
            <p:xfrm>
              <a:off x="1096" y="1162"/>
              <a:ext cx="590" cy="313"/>
            </p:xfrm>
            <a:graphic>
              <a:graphicData uri="http://schemas.openxmlformats.org/presentationml/2006/ole">
                <mc:AlternateContent xmlns:mc="http://schemas.openxmlformats.org/markup-compatibility/2006">
                  <mc:Choice xmlns:v="urn:schemas-microsoft-com:vml" Requires="v">
                    <p:oleObj spid="_x0000_s142370" name="公式" r:id="rId3" imgW="418918" imgH="253890" progId="Equation.3">
                      <p:embed/>
                    </p:oleObj>
                  </mc:Choice>
                  <mc:Fallback>
                    <p:oleObj name="公式" r:id="rId3" imgW="418918" imgH="25389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6" y="1162"/>
                            <a:ext cx="590" cy="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50" name="Group 109"/>
              <p:cNvGrpSpPr>
                <a:grpSpLocks/>
              </p:cNvGrpSpPr>
              <p:nvPr/>
            </p:nvGrpSpPr>
            <p:grpSpPr bwMode="auto">
              <a:xfrm>
                <a:off x="748" y="1343"/>
                <a:ext cx="1520" cy="1044"/>
                <a:chOff x="748" y="1343"/>
                <a:chExt cx="1520" cy="1044"/>
              </a:xfrm>
            </p:grpSpPr>
            <p:graphicFrame>
              <p:nvGraphicFramePr>
                <p:cNvPr id="251" name="Object 110"/>
                <p:cNvGraphicFramePr>
                  <a:graphicFrameLocks noChangeAspect="1"/>
                </p:cNvGraphicFramePr>
                <p:nvPr/>
              </p:nvGraphicFramePr>
              <p:xfrm>
                <a:off x="1964" y="2205"/>
                <a:ext cx="304" cy="172"/>
              </p:xfrm>
              <a:graphic>
                <a:graphicData uri="http://schemas.openxmlformats.org/presentationml/2006/ole">
                  <mc:AlternateContent xmlns:mc="http://schemas.openxmlformats.org/markup-compatibility/2006">
                    <mc:Choice xmlns:v="urn:schemas-microsoft-com:vml" Requires="v">
                      <p:oleObj spid="_x0000_s142371" name="公式" r:id="rId5" imgW="152334" imgH="139639" progId="Equation.3">
                        <p:embed/>
                      </p:oleObj>
                    </mc:Choice>
                    <mc:Fallback>
                      <p:oleObj name="公式" r:id="rId5" imgW="152334" imgH="13963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4" y="2205"/>
                              <a:ext cx="304" cy="1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2" name="Line 111"/>
                <p:cNvSpPr>
                  <a:spLocks noChangeShapeType="1"/>
                </p:cNvSpPr>
                <p:nvPr/>
              </p:nvSpPr>
              <p:spPr bwMode="auto">
                <a:xfrm>
                  <a:off x="816" y="2114"/>
                  <a:ext cx="1316" cy="0"/>
                </a:xfrm>
                <a:prstGeom prst="line">
                  <a:avLst/>
                </a:prstGeom>
                <a:noFill/>
                <a:ln w="9525">
                  <a:solidFill>
                    <a:schemeClr val="tx1"/>
                  </a:solidFill>
                  <a:round/>
                  <a:headEnd/>
                  <a:tailEnd type="triangle" w="med" len="med"/>
                </a:ln>
                <a:effectLst/>
              </p:spPr>
              <p:txBody>
                <a:bodyP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253" name="Line 112"/>
                <p:cNvSpPr>
                  <a:spLocks noChangeShapeType="1"/>
                </p:cNvSpPr>
                <p:nvPr/>
              </p:nvSpPr>
              <p:spPr bwMode="auto">
                <a:xfrm flipV="1">
                  <a:off x="1043" y="1343"/>
                  <a:ext cx="0" cy="998"/>
                </a:xfrm>
                <a:prstGeom prst="line">
                  <a:avLst/>
                </a:prstGeom>
                <a:noFill/>
                <a:ln w="9525">
                  <a:solidFill>
                    <a:schemeClr val="tx1"/>
                  </a:solidFill>
                  <a:round/>
                  <a:headEnd/>
                  <a:tailEnd type="triangle" w="med" len="med"/>
                </a:ln>
                <a:effectLst/>
              </p:spPr>
              <p:txBody>
                <a:bodyP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254" name="Line 113"/>
                <p:cNvSpPr>
                  <a:spLocks noChangeShapeType="1"/>
                </p:cNvSpPr>
                <p:nvPr/>
              </p:nvSpPr>
              <p:spPr bwMode="auto">
                <a:xfrm>
                  <a:off x="1315" y="1705"/>
                  <a:ext cx="0" cy="409"/>
                </a:xfrm>
                <a:prstGeom prst="line">
                  <a:avLst/>
                </a:prstGeom>
                <a:noFill/>
                <a:ln w="9525">
                  <a:solidFill>
                    <a:schemeClr val="tx1"/>
                  </a:solidFill>
                  <a:round/>
                  <a:headEnd/>
                  <a:tailEnd/>
                </a:ln>
                <a:effectLst/>
              </p:spPr>
              <p:txBody>
                <a:bodyP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255" name="Text Box 114"/>
                <p:cNvSpPr txBox="1">
                  <a:spLocks noChangeArrowheads="1"/>
                </p:cNvSpPr>
                <p:nvPr/>
              </p:nvSpPr>
              <p:spPr bwMode="auto">
                <a:xfrm>
                  <a:off x="804" y="2127"/>
                  <a:ext cx="197" cy="252"/>
                </a:xfrm>
                <a:prstGeom prst="rect">
                  <a:avLst/>
                </a:prstGeom>
                <a:noFill/>
                <a:ln w="9525">
                  <a:noFill/>
                  <a:miter lim="800000"/>
                  <a:headEnd/>
                  <a:tailEnd/>
                </a:ln>
                <a:effectLst/>
              </p:spPr>
              <p:txBody>
                <a:bodyPr wrap="none">
                  <a:spAutoFit/>
                </a:bodyPr>
                <a:lstStyle/>
                <a:p>
                  <a:pPr eaLnBrk="1" hangingPunct="1"/>
                  <a:r>
                    <a:rPr kumimoji="0" lang="en-US" altLang="zh-CN" sz="2000" b="1">
                      <a:solidFill>
                        <a:schemeClr val="accent6">
                          <a:lumMod val="50000"/>
                        </a:schemeClr>
                      </a:solidFill>
                      <a:latin typeface="Times New Roman" pitchFamily="18" charset="0"/>
                      <a:ea typeface="黑体" pitchFamily="2" charset="-122"/>
                      <a:cs typeface="Times New Roman" pitchFamily="18" charset="0"/>
                    </a:rPr>
                    <a:t>0</a:t>
                  </a:r>
                </a:p>
              </p:txBody>
            </p:sp>
            <p:graphicFrame>
              <p:nvGraphicFramePr>
                <p:cNvPr id="256" name="Object 115"/>
                <p:cNvGraphicFramePr>
                  <a:graphicFrameLocks noChangeAspect="1"/>
                </p:cNvGraphicFramePr>
                <p:nvPr/>
              </p:nvGraphicFramePr>
              <p:xfrm>
                <a:off x="1191" y="2121"/>
                <a:ext cx="354" cy="266"/>
              </p:xfrm>
              <a:graphic>
                <a:graphicData uri="http://schemas.openxmlformats.org/presentationml/2006/ole">
                  <mc:AlternateContent xmlns:mc="http://schemas.openxmlformats.org/markup-compatibility/2006">
                    <mc:Choice xmlns:v="urn:schemas-microsoft-com:vml" Requires="v">
                      <p:oleObj spid="_x0000_s142372" name="公式" r:id="rId7" imgW="177569" imgH="215619" progId="Equation.3">
                        <p:embed/>
                      </p:oleObj>
                    </mc:Choice>
                    <mc:Fallback>
                      <p:oleObj name="公式" r:id="rId7" imgW="177569" imgH="21561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91" y="2121"/>
                              <a:ext cx="354" cy="2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7" name="Text Box 116"/>
                <p:cNvSpPr txBox="1">
                  <a:spLocks noChangeArrowheads="1"/>
                </p:cNvSpPr>
                <p:nvPr/>
              </p:nvSpPr>
              <p:spPr bwMode="auto">
                <a:xfrm>
                  <a:off x="748" y="1566"/>
                  <a:ext cx="242" cy="252"/>
                </a:xfrm>
                <a:prstGeom prst="rect">
                  <a:avLst/>
                </a:prstGeom>
                <a:noFill/>
                <a:ln w="9525">
                  <a:noFill/>
                  <a:miter lim="800000"/>
                  <a:headEnd/>
                  <a:tailEnd/>
                </a:ln>
                <a:effectLst/>
              </p:spPr>
              <p:txBody>
                <a:bodyPr wrap="none">
                  <a:spAutoFit/>
                </a:bodyPr>
                <a:lstStyle/>
                <a:p>
                  <a:pPr eaLnBrk="1" hangingPunct="1"/>
                  <a:r>
                    <a:rPr kumimoji="0" lang="en-US" altLang="zh-CN" sz="2000" b="1">
                      <a:solidFill>
                        <a:schemeClr val="accent6">
                          <a:lumMod val="50000"/>
                        </a:schemeClr>
                      </a:solidFill>
                      <a:latin typeface="Times New Roman" pitchFamily="18" charset="0"/>
                      <a:ea typeface="黑体" pitchFamily="2" charset="-122"/>
                      <a:cs typeface="Times New Roman" pitchFamily="18" charset="0"/>
                    </a:rPr>
                    <a:t>K</a:t>
                  </a:r>
                  <a:endParaRPr kumimoji="0" lang="en-US" altLang="zh-CN" sz="2000" b="1" baseline="-25000">
                    <a:solidFill>
                      <a:schemeClr val="accent6">
                        <a:lumMod val="50000"/>
                      </a:schemeClr>
                    </a:solidFill>
                    <a:latin typeface="Times New Roman" pitchFamily="18" charset="0"/>
                    <a:ea typeface="黑体" pitchFamily="2" charset="-122"/>
                    <a:cs typeface="Times New Roman" pitchFamily="18" charset="0"/>
                  </a:endParaRPr>
                </a:p>
              </p:txBody>
            </p:sp>
            <p:sp>
              <p:nvSpPr>
                <p:cNvPr id="258" name="Line 117"/>
                <p:cNvSpPr>
                  <a:spLocks noChangeShapeType="1"/>
                </p:cNvSpPr>
                <p:nvPr/>
              </p:nvSpPr>
              <p:spPr bwMode="auto">
                <a:xfrm>
                  <a:off x="1315" y="1705"/>
                  <a:ext cx="416" cy="0"/>
                </a:xfrm>
                <a:prstGeom prst="line">
                  <a:avLst/>
                </a:prstGeom>
                <a:noFill/>
                <a:ln w="9525">
                  <a:solidFill>
                    <a:schemeClr val="tx1"/>
                  </a:solidFill>
                  <a:round/>
                  <a:headEnd/>
                  <a:tailEnd/>
                </a:ln>
                <a:effectLst/>
              </p:spPr>
              <p:txBody>
                <a:bodyP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259" name="Line 118"/>
                <p:cNvSpPr>
                  <a:spLocks noChangeShapeType="1"/>
                </p:cNvSpPr>
                <p:nvPr/>
              </p:nvSpPr>
              <p:spPr bwMode="auto">
                <a:xfrm>
                  <a:off x="1731" y="1706"/>
                  <a:ext cx="0" cy="409"/>
                </a:xfrm>
                <a:prstGeom prst="line">
                  <a:avLst/>
                </a:prstGeom>
                <a:noFill/>
                <a:ln w="9525">
                  <a:solidFill>
                    <a:schemeClr val="tx1"/>
                  </a:solidFill>
                  <a:round/>
                  <a:headEnd/>
                  <a:tailEnd/>
                </a:ln>
                <a:effectLst/>
              </p:spPr>
              <p:txBody>
                <a:bodyPr/>
                <a:lstStyle/>
                <a:p>
                  <a:endParaRPr lang="zh-CN" altLang="en-US" sz="2000">
                    <a:solidFill>
                      <a:schemeClr val="accent6">
                        <a:lumMod val="50000"/>
                      </a:schemeClr>
                    </a:solidFill>
                    <a:latin typeface="Times New Roman" pitchFamily="18" charset="0"/>
                    <a:cs typeface="Times New Roman" pitchFamily="18" charset="0"/>
                  </a:endParaRPr>
                </a:p>
              </p:txBody>
            </p:sp>
            <p:graphicFrame>
              <p:nvGraphicFramePr>
                <p:cNvPr id="260" name="Object 119"/>
                <p:cNvGraphicFramePr>
                  <a:graphicFrameLocks noChangeAspect="1"/>
                </p:cNvGraphicFramePr>
                <p:nvPr/>
              </p:nvGraphicFramePr>
              <p:xfrm>
                <a:off x="1552" y="2114"/>
                <a:ext cx="405" cy="266"/>
              </p:xfrm>
              <a:graphic>
                <a:graphicData uri="http://schemas.openxmlformats.org/presentationml/2006/ole">
                  <mc:AlternateContent xmlns:mc="http://schemas.openxmlformats.org/markup-compatibility/2006">
                    <mc:Choice xmlns:v="urn:schemas-microsoft-com:vml" Requires="v">
                      <p:oleObj spid="_x0000_s142373" name="公式" r:id="rId9" imgW="203024" imgH="215713" progId="Equation.3">
                        <p:embed/>
                      </p:oleObj>
                    </mc:Choice>
                    <mc:Fallback>
                      <p:oleObj name="公式" r:id="rId9" imgW="203024" imgH="215713"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52" y="2114"/>
                              <a:ext cx="405" cy="2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245" name="Text Box 120"/>
            <p:cNvSpPr txBox="1">
              <a:spLocks noChangeArrowheads="1"/>
            </p:cNvSpPr>
            <p:nvPr/>
          </p:nvSpPr>
          <p:spPr bwMode="auto">
            <a:xfrm>
              <a:off x="959" y="1977"/>
              <a:ext cx="441" cy="252"/>
            </a:xfrm>
            <a:prstGeom prst="rect">
              <a:avLst/>
            </a:prstGeom>
            <a:noFill/>
            <a:ln w="9525">
              <a:noFill/>
              <a:miter lim="800000"/>
              <a:headEnd/>
              <a:tailEnd/>
            </a:ln>
            <a:effectLst/>
          </p:spPr>
          <p:txBody>
            <a:bodyPr wrap="none">
              <a:spAutoFit/>
            </a:bodyPr>
            <a:lstStyle/>
            <a:p>
              <a:pPr eaLnBrk="1" hangingPunct="1"/>
              <a:r>
                <a:rPr kumimoji="0" lang="zh-CN" altLang="en-US" sz="2000" b="1">
                  <a:solidFill>
                    <a:schemeClr val="accent6">
                      <a:lumMod val="50000"/>
                    </a:schemeClr>
                  </a:solidFill>
                  <a:latin typeface="Times New Roman" pitchFamily="18" charset="0"/>
                  <a:ea typeface="黑体" pitchFamily="2" charset="-122"/>
                  <a:cs typeface="Times New Roman" pitchFamily="18" charset="0"/>
                </a:rPr>
                <a:t>下界</a:t>
              </a:r>
            </a:p>
          </p:txBody>
        </p:sp>
        <p:sp>
          <p:nvSpPr>
            <p:cNvPr id="246" name="Text Box 121"/>
            <p:cNvSpPr txBox="1">
              <a:spLocks noChangeArrowheads="1"/>
            </p:cNvSpPr>
            <p:nvPr/>
          </p:nvSpPr>
          <p:spPr bwMode="auto">
            <a:xfrm>
              <a:off x="1412" y="1977"/>
              <a:ext cx="441" cy="252"/>
            </a:xfrm>
            <a:prstGeom prst="rect">
              <a:avLst/>
            </a:prstGeom>
            <a:noFill/>
            <a:ln w="9525">
              <a:noFill/>
              <a:miter lim="800000"/>
              <a:headEnd/>
              <a:tailEnd/>
            </a:ln>
            <a:effectLst/>
          </p:spPr>
          <p:txBody>
            <a:bodyPr wrap="none">
              <a:spAutoFit/>
            </a:bodyPr>
            <a:lstStyle/>
            <a:p>
              <a:pPr eaLnBrk="1" hangingPunct="1"/>
              <a:r>
                <a:rPr kumimoji="0" lang="zh-CN" altLang="en-US" sz="2000" b="1">
                  <a:solidFill>
                    <a:schemeClr val="accent6">
                      <a:lumMod val="50000"/>
                    </a:schemeClr>
                  </a:solidFill>
                  <a:latin typeface="Times New Roman" pitchFamily="18" charset="0"/>
                  <a:ea typeface="黑体" pitchFamily="2" charset="-122"/>
                  <a:cs typeface="Times New Roman" pitchFamily="18" charset="0"/>
                </a:rPr>
                <a:t>上界</a:t>
              </a:r>
            </a:p>
          </p:txBody>
        </p:sp>
        <p:sp>
          <p:nvSpPr>
            <p:cNvPr id="247" name="Line 122"/>
            <p:cNvSpPr>
              <a:spLocks noChangeShapeType="1"/>
            </p:cNvSpPr>
            <p:nvPr/>
          </p:nvSpPr>
          <p:spPr bwMode="auto">
            <a:xfrm>
              <a:off x="1153" y="1928"/>
              <a:ext cx="0" cy="91"/>
            </a:xfrm>
            <a:prstGeom prst="line">
              <a:avLst/>
            </a:prstGeom>
            <a:noFill/>
            <a:ln w="9525">
              <a:solidFill>
                <a:srgbClr val="FF0000"/>
              </a:solidFill>
              <a:round/>
              <a:headEnd/>
              <a:tailEnd type="triangle" w="med" len="med"/>
            </a:ln>
            <a:effectLst/>
          </p:spPr>
          <p:txBody>
            <a:bodyP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248" name="Line 123"/>
            <p:cNvSpPr>
              <a:spLocks noChangeShapeType="1"/>
            </p:cNvSpPr>
            <p:nvPr/>
          </p:nvSpPr>
          <p:spPr bwMode="auto">
            <a:xfrm>
              <a:off x="1561" y="1883"/>
              <a:ext cx="0" cy="136"/>
            </a:xfrm>
            <a:prstGeom prst="line">
              <a:avLst/>
            </a:prstGeom>
            <a:noFill/>
            <a:ln w="9525">
              <a:solidFill>
                <a:srgbClr val="FF0000"/>
              </a:solidFill>
              <a:round/>
              <a:headEnd/>
              <a:tailEnd type="triangle" w="med" len="med"/>
            </a:ln>
            <a:effectLst/>
          </p:spPr>
          <p:txBody>
            <a:bodyPr/>
            <a:lstStyle/>
            <a:p>
              <a:endParaRPr lang="zh-CN" altLang="en-US" sz="2000">
                <a:solidFill>
                  <a:schemeClr val="accent6">
                    <a:lumMod val="50000"/>
                  </a:schemeClr>
                </a:solidFill>
                <a:latin typeface="Times New Roman" pitchFamily="18" charset="0"/>
                <a:cs typeface="Times New Roman" pitchFamily="18" charset="0"/>
              </a:endParaRPr>
            </a:p>
          </p:txBody>
        </p:sp>
      </p:grpSp>
      <p:grpSp>
        <p:nvGrpSpPr>
          <p:cNvPr id="261" name="Group 124"/>
          <p:cNvGrpSpPr>
            <a:grpSpLocks/>
          </p:cNvGrpSpPr>
          <p:nvPr/>
        </p:nvGrpSpPr>
        <p:grpSpPr bwMode="auto">
          <a:xfrm>
            <a:off x="5627688" y="3721100"/>
            <a:ext cx="2930525" cy="1865313"/>
            <a:chOff x="431" y="1257"/>
            <a:chExt cx="1846" cy="1175"/>
          </a:xfrm>
        </p:grpSpPr>
        <p:graphicFrame>
          <p:nvGraphicFramePr>
            <p:cNvPr id="262" name="Object 125"/>
            <p:cNvGraphicFramePr>
              <a:graphicFrameLocks noChangeAspect="1"/>
            </p:cNvGraphicFramePr>
            <p:nvPr/>
          </p:nvGraphicFramePr>
          <p:xfrm>
            <a:off x="793" y="1257"/>
            <a:ext cx="590" cy="313"/>
          </p:xfrm>
          <a:graphic>
            <a:graphicData uri="http://schemas.openxmlformats.org/presentationml/2006/ole">
              <mc:AlternateContent xmlns:mc="http://schemas.openxmlformats.org/markup-compatibility/2006">
                <mc:Choice xmlns:v="urn:schemas-microsoft-com:vml" Requires="v">
                  <p:oleObj spid="_x0000_s142374" name="公式" r:id="rId11" imgW="418918" imgH="253890" progId="Equation.3">
                    <p:embed/>
                  </p:oleObj>
                </mc:Choice>
                <mc:Fallback>
                  <p:oleObj name="公式" r:id="rId11" imgW="418918" imgH="25389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 y="1257"/>
                          <a:ext cx="590" cy="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3" name="Object 126"/>
            <p:cNvGraphicFramePr>
              <a:graphicFrameLocks noChangeAspect="1"/>
            </p:cNvGraphicFramePr>
            <p:nvPr/>
          </p:nvGraphicFramePr>
          <p:xfrm>
            <a:off x="1973" y="2250"/>
            <a:ext cx="304" cy="172"/>
          </p:xfrm>
          <a:graphic>
            <a:graphicData uri="http://schemas.openxmlformats.org/presentationml/2006/ole">
              <mc:AlternateContent xmlns:mc="http://schemas.openxmlformats.org/markup-compatibility/2006">
                <mc:Choice xmlns:v="urn:schemas-microsoft-com:vml" Requires="v">
                  <p:oleObj spid="_x0000_s142375" name="公式" r:id="rId12" imgW="152334" imgH="139639" progId="Equation.3">
                    <p:embed/>
                  </p:oleObj>
                </mc:Choice>
                <mc:Fallback>
                  <p:oleObj name="公式" r:id="rId12" imgW="152334" imgH="13963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3" y="2250"/>
                          <a:ext cx="304" cy="1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4" name="Line 127"/>
            <p:cNvSpPr>
              <a:spLocks noChangeShapeType="1"/>
            </p:cNvSpPr>
            <p:nvPr/>
          </p:nvSpPr>
          <p:spPr bwMode="auto">
            <a:xfrm>
              <a:off x="499" y="2159"/>
              <a:ext cx="1610" cy="0"/>
            </a:xfrm>
            <a:prstGeom prst="line">
              <a:avLst/>
            </a:prstGeom>
            <a:noFill/>
            <a:ln w="9525">
              <a:solidFill>
                <a:schemeClr val="tx1"/>
              </a:solidFill>
              <a:round/>
              <a:headEnd/>
              <a:tailEnd type="triangle" w="med" len="med"/>
            </a:ln>
            <a:effectLst/>
          </p:spPr>
          <p:txBody>
            <a:bodyP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265" name="Line 128"/>
            <p:cNvSpPr>
              <a:spLocks noChangeShapeType="1"/>
            </p:cNvSpPr>
            <p:nvPr/>
          </p:nvSpPr>
          <p:spPr bwMode="auto">
            <a:xfrm flipV="1">
              <a:off x="726" y="1388"/>
              <a:ext cx="0" cy="998"/>
            </a:xfrm>
            <a:prstGeom prst="line">
              <a:avLst/>
            </a:prstGeom>
            <a:noFill/>
            <a:ln w="9525">
              <a:solidFill>
                <a:schemeClr val="tx1"/>
              </a:solidFill>
              <a:round/>
              <a:headEnd/>
              <a:tailEnd type="triangle" w="med" len="med"/>
            </a:ln>
            <a:effectLst/>
          </p:spPr>
          <p:txBody>
            <a:bodyP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266" name="Line 129"/>
            <p:cNvSpPr>
              <a:spLocks noChangeShapeType="1"/>
            </p:cNvSpPr>
            <p:nvPr/>
          </p:nvSpPr>
          <p:spPr bwMode="auto">
            <a:xfrm>
              <a:off x="1156" y="1750"/>
              <a:ext cx="0" cy="409"/>
            </a:xfrm>
            <a:prstGeom prst="line">
              <a:avLst/>
            </a:prstGeom>
            <a:noFill/>
            <a:ln w="9525">
              <a:solidFill>
                <a:schemeClr val="tx1"/>
              </a:solidFill>
              <a:round/>
              <a:headEnd/>
              <a:tailEnd/>
            </a:ln>
            <a:effectLst/>
          </p:spPr>
          <p:txBody>
            <a:bodyP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267" name="Text Box 130"/>
            <p:cNvSpPr txBox="1">
              <a:spLocks noChangeArrowheads="1"/>
            </p:cNvSpPr>
            <p:nvPr/>
          </p:nvSpPr>
          <p:spPr bwMode="auto">
            <a:xfrm>
              <a:off x="487" y="2172"/>
              <a:ext cx="197" cy="252"/>
            </a:xfrm>
            <a:prstGeom prst="rect">
              <a:avLst/>
            </a:prstGeom>
            <a:noFill/>
            <a:ln w="9525">
              <a:noFill/>
              <a:miter lim="800000"/>
              <a:headEnd/>
              <a:tailEnd/>
            </a:ln>
            <a:effectLst/>
          </p:spPr>
          <p:txBody>
            <a:bodyPr wrap="none">
              <a:spAutoFit/>
            </a:bodyPr>
            <a:lstStyle/>
            <a:p>
              <a:pPr eaLnBrk="1" hangingPunct="1"/>
              <a:r>
                <a:rPr kumimoji="0" lang="en-US" altLang="zh-CN" sz="2000" b="1">
                  <a:solidFill>
                    <a:schemeClr val="accent6">
                      <a:lumMod val="50000"/>
                    </a:schemeClr>
                  </a:solidFill>
                  <a:latin typeface="Times New Roman" pitchFamily="18" charset="0"/>
                  <a:ea typeface="黑体" pitchFamily="2" charset="-122"/>
                  <a:cs typeface="Times New Roman" pitchFamily="18" charset="0"/>
                </a:rPr>
                <a:t>0</a:t>
              </a:r>
            </a:p>
          </p:txBody>
        </p:sp>
        <p:graphicFrame>
          <p:nvGraphicFramePr>
            <p:cNvPr id="268" name="Object 131"/>
            <p:cNvGraphicFramePr>
              <a:graphicFrameLocks noChangeAspect="1"/>
            </p:cNvGraphicFramePr>
            <p:nvPr/>
          </p:nvGraphicFramePr>
          <p:xfrm>
            <a:off x="938" y="2166"/>
            <a:ext cx="354" cy="266"/>
          </p:xfrm>
          <a:graphic>
            <a:graphicData uri="http://schemas.openxmlformats.org/presentationml/2006/ole">
              <mc:AlternateContent xmlns:mc="http://schemas.openxmlformats.org/markup-compatibility/2006">
                <mc:Choice xmlns:v="urn:schemas-microsoft-com:vml" Requires="v">
                  <p:oleObj spid="_x0000_s142376" name="公式" r:id="rId13" imgW="177569" imgH="215619" progId="Equation.3">
                    <p:embed/>
                  </p:oleObj>
                </mc:Choice>
                <mc:Fallback>
                  <p:oleObj name="公式" r:id="rId13" imgW="177569" imgH="21561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8" y="2166"/>
                          <a:ext cx="354" cy="2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9" name="Text Box 132"/>
            <p:cNvSpPr txBox="1">
              <a:spLocks noChangeArrowheads="1"/>
            </p:cNvSpPr>
            <p:nvPr/>
          </p:nvSpPr>
          <p:spPr bwMode="auto">
            <a:xfrm>
              <a:off x="431" y="1611"/>
              <a:ext cx="295" cy="252"/>
            </a:xfrm>
            <a:prstGeom prst="rect">
              <a:avLst/>
            </a:prstGeom>
            <a:noFill/>
            <a:ln w="9525">
              <a:noFill/>
              <a:miter lim="800000"/>
              <a:headEnd/>
              <a:tailEnd/>
            </a:ln>
            <a:effectLst/>
          </p:spPr>
          <p:txBody>
            <a:bodyPr wrap="none">
              <a:spAutoFit/>
            </a:bodyPr>
            <a:lstStyle/>
            <a:p>
              <a:pPr eaLnBrk="1" hangingPunct="1"/>
              <a:r>
                <a:rPr kumimoji="0" lang="en-US" altLang="zh-CN" sz="2000" b="1">
                  <a:solidFill>
                    <a:schemeClr val="accent6">
                      <a:lumMod val="50000"/>
                    </a:schemeClr>
                  </a:solidFill>
                  <a:latin typeface="Times New Roman" pitchFamily="18" charset="0"/>
                  <a:ea typeface="黑体" pitchFamily="2" charset="-122"/>
                  <a:cs typeface="Times New Roman" pitchFamily="18" charset="0"/>
                </a:rPr>
                <a:t>K</a:t>
              </a:r>
              <a:r>
                <a:rPr kumimoji="0" lang="en-US" altLang="zh-CN" sz="2000" b="1" baseline="-25000">
                  <a:solidFill>
                    <a:schemeClr val="accent6">
                      <a:lumMod val="50000"/>
                    </a:schemeClr>
                  </a:solidFill>
                  <a:latin typeface="Times New Roman" pitchFamily="18" charset="0"/>
                  <a:ea typeface="黑体" pitchFamily="2" charset="-122"/>
                  <a:cs typeface="Times New Roman" pitchFamily="18" charset="0"/>
                </a:rPr>
                <a:t>1</a:t>
              </a:r>
            </a:p>
          </p:txBody>
        </p:sp>
        <p:sp>
          <p:nvSpPr>
            <p:cNvPr id="270" name="Line 133"/>
            <p:cNvSpPr>
              <a:spLocks noChangeShapeType="1"/>
            </p:cNvSpPr>
            <p:nvPr/>
          </p:nvSpPr>
          <p:spPr bwMode="auto">
            <a:xfrm>
              <a:off x="740" y="1750"/>
              <a:ext cx="416" cy="0"/>
            </a:xfrm>
            <a:prstGeom prst="line">
              <a:avLst/>
            </a:prstGeom>
            <a:noFill/>
            <a:ln w="9525">
              <a:solidFill>
                <a:schemeClr val="tx1"/>
              </a:solidFill>
              <a:round/>
              <a:headEnd/>
              <a:tailEnd/>
            </a:ln>
            <a:effectLst/>
          </p:spPr>
          <p:txBody>
            <a:bodyPr/>
            <a:lstStyle/>
            <a:p>
              <a:endParaRPr lang="zh-CN" altLang="en-US" sz="2000">
                <a:solidFill>
                  <a:schemeClr val="accent6">
                    <a:lumMod val="50000"/>
                  </a:schemeClr>
                </a:solidFill>
                <a:latin typeface="Times New Roman" pitchFamily="18" charset="0"/>
                <a:cs typeface="Times New Roman" pitchFamily="18" charset="0"/>
              </a:endParaRPr>
            </a:p>
          </p:txBody>
        </p:sp>
        <p:sp>
          <p:nvSpPr>
            <p:cNvPr id="271" name="Line 134"/>
            <p:cNvSpPr>
              <a:spLocks noChangeShapeType="1"/>
            </p:cNvSpPr>
            <p:nvPr/>
          </p:nvSpPr>
          <p:spPr bwMode="auto">
            <a:xfrm>
              <a:off x="1565" y="1751"/>
              <a:ext cx="0" cy="409"/>
            </a:xfrm>
            <a:prstGeom prst="line">
              <a:avLst/>
            </a:prstGeom>
            <a:noFill/>
            <a:ln w="9525">
              <a:solidFill>
                <a:schemeClr val="tx1"/>
              </a:solidFill>
              <a:round/>
              <a:headEnd/>
              <a:tailEnd/>
            </a:ln>
            <a:effectLst/>
          </p:spPr>
          <p:txBody>
            <a:bodyPr/>
            <a:lstStyle/>
            <a:p>
              <a:endParaRPr lang="zh-CN" altLang="en-US" sz="2000">
                <a:solidFill>
                  <a:schemeClr val="accent6">
                    <a:lumMod val="50000"/>
                  </a:schemeClr>
                </a:solidFill>
                <a:latin typeface="Times New Roman" pitchFamily="18" charset="0"/>
                <a:cs typeface="Times New Roman" pitchFamily="18" charset="0"/>
              </a:endParaRPr>
            </a:p>
          </p:txBody>
        </p:sp>
        <p:graphicFrame>
          <p:nvGraphicFramePr>
            <p:cNvPr id="272" name="Object 135"/>
            <p:cNvGraphicFramePr>
              <a:graphicFrameLocks noChangeAspect="1"/>
            </p:cNvGraphicFramePr>
            <p:nvPr/>
          </p:nvGraphicFramePr>
          <p:xfrm>
            <a:off x="1432" y="2166"/>
            <a:ext cx="405" cy="266"/>
          </p:xfrm>
          <a:graphic>
            <a:graphicData uri="http://schemas.openxmlformats.org/presentationml/2006/ole">
              <mc:AlternateContent xmlns:mc="http://schemas.openxmlformats.org/markup-compatibility/2006">
                <mc:Choice xmlns:v="urn:schemas-microsoft-com:vml" Requires="v">
                  <p:oleObj spid="_x0000_s142377" name="公式" r:id="rId14" imgW="203024" imgH="215713" progId="Equation.3">
                    <p:embed/>
                  </p:oleObj>
                </mc:Choice>
                <mc:Fallback>
                  <p:oleObj name="公式" r:id="rId14" imgW="203024" imgH="215713"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32" y="2166"/>
                          <a:ext cx="405" cy="2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3" name="Line 136"/>
            <p:cNvSpPr>
              <a:spLocks noChangeShapeType="1"/>
            </p:cNvSpPr>
            <p:nvPr/>
          </p:nvSpPr>
          <p:spPr bwMode="auto">
            <a:xfrm>
              <a:off x="1565" y="1752"/>
              <a:ext cx="416" cy="0"/>
            </a:xfrm>
            <a:prstGeom prst="line">
              <a:avLst/>
            </a:prstGeom>
            <a:noFill/>
            <a:ln w="9525">
              <a:solidFill>
                <a:schemeClr val="tx1"/>
              </a:solidFill>
              <a:round/>
              <a:headEnd/>
              <a:tailEnd/>
            </a:ln>
            <a:effectLst/>
          </p:spPr>
          <p:txBody>
            <a:bodyPr/>
            <a:lstStyle/>
            <a:p>
              <a:endParaRPr lang="zh-CN" altLang="en-US" sz="2000">
                <a:solidFill>
                  <a:schemeClr val="accent6">
                    <a:lumMod val="50000"/>
                  </a:schemeClr>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1191634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39"/>
                                        </p:tgtEl>
                                        <p:attrNameLst>
                                          <p:attrName>style.visibility</p:attrName>
                                        </p:attrNameLst>
                                      </p:cBhvr>
                                      <p:to>
                                        <p:strVal val="visible"/>
                                      </p:to>
                                    </p:set>
                                    <p:anim calcmode="lin" valueType="num">
                                      <p:cBhvr additive="base">
                                        <p:cTn id="7" dur="500" fill="hold"/>
                                        <p:tgtEl>
                                          <p:spTgt spid="139"/>
                                        </p:tgtEl>
                                        <p:attrNameLst>
                                          <p:attrName>ppt_x</p:attrName>
                                        </p:attrNameLst>
                                      </p:cBhvr>
                                      <p:tavLst>
                                        <p:tav tm="0">
                                          <p:val>
                                            <p:strVal val="#ppt_x"/>
                                          </p:val>
                                        </p:tav>
                                        <p:tav tm="100000">
                                          <p:val>
                                            <p:strVal val="#ppt_x"/>
                                          </p:val>
                                        </p:tav>
                                      </p:tavLst>
                                    </p:anim>
                                    <p:anim calcmode="lin" valueType="num">
                                      <p:cBhvr additive="base">
                                        <p:cTn id="8" dur="500" fill="hold"/>
                                        <p:tgtEl>
                                          <p:spTgt spid="13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140"/>
                                        </p:tgtEl>
                                        <p:attrNameLst>
                                          <p:attrName>style.visibility</p:attrName>
                                        </p:attrNameLst>
                                      </p:cBhvr>
                                      <p:to>
                                        <p:strVal val="visible"/>
                                      </p:to>
                                    </p:set>
                                    <p:animEffect transition="in" filter="wipe(left)">
                                      <p:cBhvr>
                                        <p:cTn id="13" dur="500"/>
                                        <p:tgtEl>
                                          <p:spTgt spid="140"/>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241"/>
                                        </p:tgtEl>
                                        <p:attrNameLst>
                                          <p:attrName>style.visibility</p:attrName>
                                        </p:attrNameLst>
                                      </p:cBhvr>
                                      <p:to>
                                        <p:strVal val="visible"/>
                                      </p:to>
                                    </p:set>
                                    <p:animEffect transition="in" filter="wipe(left)">
                                      <p:cBhvr>
                                        <p:cTn id="17" dur="500"/>
                                        <p:tgtEl>
                                          <p:spTgt spid="24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499"/>
                                          </p:stCondLst>
                                        </p:cTn>
                                        <p:tgtEl>
                                          <p:spTgt spid="24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89"/>
                                        </p:tgtEl>
                                        <p:attrNameLst>
                                          <p:attrName>style.visibility</p:attrName>
                                        </p:attrNameLst>
                                      </p:cBhvr>
                                      <p:to>
                                        <p:strVal val="visible"/>
                                      </p:to>
                                    </p:set>
                                    <p:animEffect transition="in" filter="wipe(left)">
                                      <p:cBhvr>
                                        <p:cTn id="26" dur="500"/>
                                        <p:tgtEl>
                                          <p:spTgt spid="189"/>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242"/>
                                        </p:tgtEl>
                                        <p:attrNameLst>
                                          <p:attrName>style.visibility</p:attrName>
                                        </p:attrNameLst>
                                      </p:cBhvr>
                                      <p:to>
                                        <p:strVal val="visible"/>
                                      </p:to>
                                    </p:set>
                                    <p:animEffect transition="in" filter="wipe(left)">
                                      <p:cBhvr>
                                        <p:cTn id="30" dur="500"/>
                                        <p:tgtEl>
                                          <p:spTgt spid="242"/>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autoUpdateAnimBg="0"/>
      <p:bldP spid="241" grpId="0" autoUpdateAnimBg="0"/>
      <p:bldP spid="242" grpId="0" autoUpdateAnimBg="0"/>
    </p:bld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10235</TotalTime>
  <Words>957</Words>
  <Application>Microsoft Office PowerPoint</Application>
  <PresentationFormat>全屏显示(4:3)</PresentationFormat>
  <Paragraphs>156</Paragraphs>
  <Slides>33</Slides>
  <Notes>25</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5</vt:i4>
      </vt:variant>
      <vt:variant>
        <vt:lpstr>幻灯片标题</vt:lpstr>
      </vt:variant>
      <vt:variant>
        <vt:i4>33</vt:i4>
      </vt:variant>
    </vt:vector>
  </HeadingPairs>
  <TitlesOfParts>
    <vt:vector size="49" baseType="lpstr">
      <vt:lpstr>黑体</vt:lpstr>
      <vt:lpstr>宋体</vt:lpstr>
      <vt:lpstr>微软雅黑</vt:lpstr>
      <vt:lpstr>Arial</vt:lpstr>
      <vt:lpstr>Calibri</vt:lpstr>
      <vt:lpstr>Cambria Math</vt:lpstr>
      <vt:lpstr>Constantia</vt:lpstr>
      <vt:lpstr>Symbol</vt:lpstr>
      <vt:lpstr>Times New Roman</vt:lpstr>
      <vt:lpstr>Wingdings</vt:lpstr>
      <vt:lpstr>默认设计模板</vt:lpstr>
      <vt:lpstr>包装程序外壳对象</vt:lpstr>
      <vt:lpstr>Visio</vt:lpstr>
      <vt:lpstr>公式</vt:lpstr>
      <vt:lpstr>Adobe Acrobat Document</vt:lpstr>
      <vt:lpstr>Acrobat Document</vt:lpstr>
      <vt:lpstr>第3章　滤波器</vt:lpstr>
      <vt:lpstr>滤波器的分类</vt:lpstr>
      <vt:lpstr>滤波器在射频通信中的应用</vt:lpstr>
      <vt:lpstr>RC滤波器</vt:lpstr>
      <vt:lpstr>PowerPoint 演示文稿</vt:lpstr>
      <vt:lpstr>PowerPoint 演示文稿</vt:lpstr>
      <vt:lpstr>PowerPoint 演示文稿</vt:lpstr>
      <vt:lpstr>PowerPoint 演示文稿</vt:lpstr>
      <vt:lpstr>PowerPoint 演示文稿</vt:lpstr>
      <vt:lpstr>腔体滤波器</vt:lpstr>
      <vt:lpstr>PowerPoint 演示文稿</vt:lpstr>
      <vt:lpstr>声表面波滤波器（SAW）</vt:lpstr>
      <vt:lpstr>PowerPoint 演示文稿</vt:lpstr>
      <vt:lpstr>石英晶体滤波器</vt:lpstr>
      <vt:lpstr>陶瓷滤波器</vt:lpstr>
      <vt:lpstr>PowerPoint 演示文稿</vt:lpstr>
      <vt:lpstr>巴特沃斯滤波器的归一化响应</vt:lpstr>
      <vt:lpstr>低通原型和元件参数</vt:lpstr>
      <vt:lpstr>切比雪夫滤波器的归一化响应</vt:lpstr>
      <vt:lpstr>PowerPoint 演示文稿</vt:lpstr>
      <vt:lpstr>低通原型的元件参数</vt:lpstr>
      <vt:lpstr>标准低通滤波器设计的反归一化</vt:lpstr>
      <vt:lpstr>高通滤波器设计的反归一化</vt:lpstr>
      <vt:lpstr>带通滤波器设计的反归一化</vt:lpstr>
      <vt:lpstr>PowerPoint 演示文稿</vt:lpstr>
      <vt:lpstr>滤波器的设计</vt:lpstr>
      <vt:lpstr>PowerPoint 演示文稿</vt:lpstr>
      <vt:lpstr>切比雪夫带通滤波器的设计</vt:lpstr>
      <vt:lpstr>PowerPoint 演示文稿</vt:lpstr>
      <vt:lpstr>PowerPoint 演示文稿</vt:lpstr>
      <vt:lpstr>PowerPoint 演示文稿</vt:lpstr>
      <vt:lpstr>双工器</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Windows 用户</cp:lastModifiedBy>
  <cp:revision>473</cp:revision>
  <cp:lastPrinted>1601-01-01T00:00:00Z</cp:lastPrinted>
  <dcterms:created xsi:type="dcterms:W3CDTF">1601-01-01T00:00:00Z</dcterms:created>
  <dcterms:modified xsi:type="dcterms:W3CDTF">2019-10-30T07:14:37Z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